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65" r:id="rId3"/>
    <p:sldId id="293" r:id="rId4"/>
    <p:sldId id="257" r:id="rId5"/>
    <p:sldId id="258" r:id="rId6"/>
    <p:sldId id="294" r:id="rId7"/>
    <p:sldId id="259" r:id="rId8"/>
    <p:sldId id="268" r:id="rId9"/>
    <p:sldId id="261" r:id="rId10"/>
    <p:sldId id="263" r:id="rId11"/>
    <p:sldId id="295" r:id="rId12"/>
    <p:sldId id="266" r:id="rId13"/>
    <p:sldId id="262" r:id="rId14"/>
    <p:sldId id="296" r:id="rId15"/>
    <p:sldId id="264" r:id="rId16"/>
    <p:sldId id="269" r:id="rId17"/>
    <p:sldId id="272" r:id="rId18"/>
    <p:sldId id="297" r:id="rId19"/>
    <p:sldId id="271" r:id="rId20"/>
    <p:sldId id="281" r:id="rId21"/>
    <p:sldId id="273" r:id="rId22"/>
    <p:sldId id="275" r:id="rId23"/>
    <p:sldId id="280" r:id="rId24"/>
    <p:sldId id="274" r:id="rId25"/>
    <p:sldId id="276" r:id="rId26"/>
    <p:sldId id="277" r:id="rId27"/>
    <p:sldId id="278" r:id="rId28"/>
    <p:sldId id="279" r:id="rId29"/>
    <p:sldId id="270" r:id="rId30"/>
    <p:sldId id="290" r:id="rId31"/>
    <p:sldId id="283" r:id="rId32"/>
    <p:sldId id="284" r:id="rId33"/>
    <p:sldId id="285" r:id="rId34"/>
    <p:sldId id="287" r:id="rId35"/>
    <p:sldId id="288" r:id="rId36"/>
    <p:sldId id="289" r:id="rId37"/>
    <p:sldId id="298" r:id="rId38"/>
    <p:sldId id="292" r:id="rId39"/>
    <p:sldId id="291" r:id="rId40"/>
    <p:sldId id="28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BEA952D-1B00-4B04-95E8-CFDEBB6FA68B}">
          <p14:sldIdLst>
            <p14:sldId id="256"/>
            <p14:sldId id="265"/>
            <p14:sldId id="293"/>
            <p14:sldId id="257"/>
            <p14:sldId id="258"/>
            <p14:sldId id="294"/>
            <p14:sldId id="259"/>
            <p14:sldId id="268"/>
            <p14:sldId id="261"/>
            <p14:sldId id="263"/>
            <p14:sldId id="295"/>
            <p14:sldId id="266"/>
            <p14:sldId id="262"/>
            <p14:sldId id="296"/>
            <p14:sldId id="264"/>
            <p14:sldId id="269"/>
            <p14:sldId id="272"/>
            <p14:sldId id="297"/>
            <p14:sldId id="271"/>
            <p14:sldId id="281"/>
            <p14:sldId id="273"/>
            <p14:sldId id="275"/>
            <p14:sldId id="280"/>
            <p14:sldId id="274"/>
            <p14:sldId id="276"/>
            <p14:sldId id="277"/>
            <p14:sldId id="278"/>
            <p14:sldId id="279"/>
            <p14:sldId id="270"/>
            <p14:sldId id="290"/>
            <p14:sldId id="283"/>
            <p14:sldId id="284"/>
            <p14:sldId id="285"/>
            <p14:sldId id="287"/>
            <p14:sldId id="288"/>
            <p14:sldId id="289"/>
            <p14:sldId id="298"/>
            <p14:sldId id="292"/>
            <p14:sldId id="291"/>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50" d="100"/>
          <a:sy n="50" d="100"/>
        </p:scale>
        <p:origin x="1260"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261B51-E6D3-4595-838D-E07B838AACE5}" type="datetimeFigureOut">
              <a:rPr lang="en-US" smtClean="0"/>
              <a:t>11/17/2020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789328-592F-49CF-8813-4A1BDF718138}" type="slidenum">
              <a:rPr lang="en-US" smtClean="0"/>
              <a:t>‹#›</a:t>
            </a:fld>
            <a:endParaRPr lang="en-US"/>
          </a:p>
        </p:txBody>
      </p:sp>
    </p:spTree>
    <p:extLst>
      <p:ext uri="{BB962C8B-B14F-4D97-AF65-F5344CB8AC3E}">
        <p14:creationId xmlns:p14="http://schemas.microsoft.com/office/powerpoint/2010/main" val="3091146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789328-592F-49CF-8813-4A1BDF718138}" type="slidenum">
              <a:rPr lang="en-US" smtClean="0"/>
              <a:t>9</a:t>
            </a:fld>
            <a:endParaRPr lang="en-US"/>
          </a:p>
        </p:txBody>
      </p:sp>
    </p:spTree>
    <p:extLst>
      <p:ext uri="{BB962C8B-B14F-4D97-AF65-F5344CB8AC3E}">
        <p14:creationId xmlns:p14="http://schemas.microsoft.com/office/powerpoint/2010/main" val="1817875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789328-592F-49CF-8813-4A1BDF718138}" type="slidenum">
              <a:rPr lang="en-US" smtClean="0"/>
              <a:t>22</a:t>
            </a:fld>
            <a:endParaRPr lang="en-US"/>
          </a:p>
        </p:txBody>
      </p:sp>
    </p:spTree>
    <p:extLst>
      <p:ext uri="{BB962C8B-B14F-4D97-AF65-F5344CB8AC3E}">
        <p14:creationId xmlns:p14="http://schemas.microsoft.com/office/powerpoint/2010/main" val="1494204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789328-592F-49CF-8813-4A1BDF718138}" type="slidenum">
              <a:rPr lang="en-US" smtClean="0"/>
              <a:t>23</a:t>
            </a:fld>
            <a:endParaRPr lang="en-US"/>
          </a:p>
        </p:txBody>
      </p:sp>
    </p:spTree>
    <p:extLst>
      <p:ext uri="{BB962C8B-B14F-4D97-AF65-F5344CB8AC3E}">
        <p14:creationId xmlns:p14="http://schemas.microsoft.com/office/powerpoint/2010/main" val="28479490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A531-D8F3-47D4-AAC5-0394B5194B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29B980-C2B7-4E5D-869E-1F85068467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5493961-23C0-490C-A292-E6616701FD7A}"/>
              </a:ext>
            </a:extLst>
          </p:cNvPr>
          <p:cNvSpPr>
            <a:spLocks noGrp="1"/>
          </p:cNvSpPr>
          <p:nvPr>
            <p:ph type="dt" sz="half" idx="10"/>
          </p:nvPr>
        </p:nvSpPr>
        <p:spPr/>
        <p:txBody>
          <a:bodyPr/>
          <a:lstStyle/>
          <a:p>
            <a:fld id="{329917D9-200B-47A0-85DC-1BC04E5BB471}" type="datetimeFigureOut">
              <a:rPr lang="en-US" smtClean="0"/>
              <a:t>11/17/2020</a:t>
            </a:fld>
            <a:endParaRPr lang="en-US"/>
          </a:p>
        </p:txBody>
      </p:sp>
      <p:sp>
        <p:nvSpPr>
          <p:cNvPr id="5" name="Footer Placeholder 4">
            <a:extLst>
              <a:ext uri="{FF2B5EF4-FFF2-40B4-BE49-F238E27FC236}">
                <a16:creationId xmlns:a16="http://schemas.microsoft.com/office/drawing/2014/main" id="{C7F17990-6AA1-4303-8BE9-6FE9358199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6F6B3-10D1-4E03-81B7-4E160D6A1774}"/>
              </a:ext>
            </a:extLst>
          </p:cNvPr>
          <p:cNvSpPr>
            <a:spLocks noGrp="1"/>
          </p:cNvSpPr>
          <p:nvPr>
            <p:ph type="sldNum" sz="quarter" idx="12"/>
          </p:nvPr>
        </p:nvSpPr>
        <p:spPr/>
        <p:txBody>
          <a:bodyPr/>
          <a:lstStyle/>
          <a:p>
            <a:fld id="{86701C36-12FB-46A2-A27A-9BE09C183707}" type="slidenum">
              <a:rPr lang="en-US" smtClean="0"/>
              <a:t>‹#›</a:t>
            </a:fld>
            <a:endParaRPr lang="en-US"/>
          </a:p>
        </p:txBody>
      </p:sp>
    </p:spTree>
    <p:extLst>
      <p:ext uri="{BB962C8B-B14F-4D97-AF65-F5344CB8AC3E}">
        <p14:creationId xmlns:p14="http://schemas.microsoft.com/office/powerpoint/2010/main" val="1438143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10D50-32D2-41BA-9104-F5AE2FE1E3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2E49F0-146A-4686-9A7E-F9F57EFA065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A6278D-EE19-4412-B468-1178FB2BBDE5}"/>
              </a:ext>
            </a:extLst>
          </p:cNvPr>
          <p:cNvSpPr>
            <a:spLocks noGrp="1"/>
          </p:cNvSpPr>
          <p:nvPr>
            <p:ph type="dt" sz="half" idx="10"/>
          </p:nvPr>
        </p:nvSpPr>
        <p:spPr/>
        <p:txBody>
          <a:bodyPr/>
          <a:lstStyle/>
          <a:p>
            <a:fld id="{329917D9-200B-47A0-85DC-1BC04E5BB471}" type="datetimeFigureOut">
              <a:rPr lang="en-US" smtClean="0"/>
              <a:t>11/17/2020</a:t>
            </a:fld>
            <a:endParaRPr lang="en-US"/>
          </a:p>
        </p:txBody>
      </p:sp>
      <p:sp>
        <p:nvSpPr>
          <p:cNvPr id="5" name="Footer Placeholder 4">
            <a:extLst>
              <a:ext uri="{FF2B5EF4-FFF2-40B4-BE49-F238E27FC236}">
                <a16:creationId xmlns:a16="http://schemas.microsoft.com/office/drawing/2014/main" id="{A9E66465-09FC-4414-A87C-90576A52D5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14CA99-3599-4207-B92B-86BEF995E69C}"/>
              </a:ext>
            </a:extLst>
          </p:cNvPr>
          <p:cNvSpPr>
            <a:spLocks noGrp="1"/>
          </p:cNvSpPr>
          <p:nvPr>
            <p:ph type="sldNum" sz="quarter" idx="12"/>
          </p:nvPr>
        </p:nvSpPr>
        <p:spPr/>
        <p:txBody>
          <a:bodyPr/>
          <a:lstStyle/>
          <a:p>
            <a:fld id="{86701C36-12FB-46A2-A27A-9BE09C183707}" type="slidenum">
              <a:rPr lang="en-US" smtClean="0"/>
              <a:t>‹#›</a:t>
            </a:fld>
            <a:endParaRPr lang="en-US"/>
          </a:p>
        </p:txBody>
      </p:sp>
    </p:spTree>
    <p:extLst>
      <p:ext uri="{BB962C8B-B14F-4D97-AF65-F5344CB8AC3E}">
        <p14:creationId xmlns:p14="http://schemas.microsoft.com/office/powerpoint/2010/main" val="2986383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1937AF-260E-4DF4-BCF9-9478962BD11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0E1D857-FC4C-496A-82D1-152A1E3601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E92D52-B7E8-4031-9C89-B7C61EA7A7C2}"/>
              </a:ext>
            </a:extLst>
          </p:cNvPr>
          <p:cNvSpPr>
            <a:spLocks noGrp="1"/>
          </p:cNvSpPr>
          <p:nvPr>
            <p:ph type="dt" sz="half" idx="10"/>
          </p:nvPr>
        </p:nvSpPr>
        <p:spPr/>
        <p:txBody>
          <a:bodyPr/>
          <a:lstStyle/>
          <a:p>
            <a:fld id="{329917D9-200B-47A0-85DC-1BC04E5BB471}" type="datetimeFigureOut">
              <a:rPr lang="en-US" smtClean="0"/>
              <a:t>11/17/2020</a:t>
            </a:fld>
            <a:endParaRPr lang="en-US"/>
          </a:p>
        </p:txBody>
      </p:sp>
      <p:sp>
        <p:nvSpPr>
          <p:cNvPr id="5" name="Footer Placeholder 4">
            <a:extLst>
              <a:ext uri="{FF2B5EF4-FFF2-40B4-BE49-F238E27FC236}">
                <a16:creationId xmlns:a16="http://schemas.microsoft.com/office/drawing/2014/main" id="{DE027355-93FC-4BD5-ABBD-4A672C8851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3E3859-CBF6-4801-B5FE-CB84047F18CE}"/>
              </a:ext>
            </a:extLst>
          </p:cNvPr>
          <p:cNvSpPr>
            <a:spLocks noGrp="1"/>
          </p:cNvSpPr>
          <p:nvPr>
            <p:ph type="sldNum" sz="quarter" idx="12"/>
          </p:nvPr>
        </p:nvSpPr>
        <p:spPr/>
        <p:txBody>
          <a:bodyPr/>
          <a:lstStyle/>
          <a:p>
            <a:fld id="{86701C36-12FB-46A2-A27A-9BE09C183707}" type="slidenum">
              <a:rPr lang="en-US" smtClean="0"/>
              <a:t>‹#›</a:t>
            </a:fld>
            <a:endParaRPr lang="en-US"/>
          </a:p>
        </p:txBody>
      </p:sp>
    </p:spTree>
    <p:extLst>
      <p:ext uri="{BB962C8B-B14F-4D97-AF65-F5344CB8AC3E}">
        <p14:creationId xmlns:p14="http://schemas.microsoft.com/office/powerpoint/2010/main" val="2695883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3C207-74BD-45DC-A6FD-A102A32CF9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66A048-3EE4-4791-BBEA-1FA4981B0D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F0C560-E6A5-46F7-898D-D3FE84855D62}"/>
              </a:ext>
            </a:extLst>
          </p:cNvPr>
          <p:cNvSpPr>
            <a:spLocks noGrp="1"/>
          </p:cNvSpPr>
          <p:nvPr>
            <p:ph type="dt" sz="half" idx="10"/>
          </p:nvPr>
        </p:nvSpPr>
        <p:spPr/>
        <p:txBody>
          <a:bodyPr/>
          <a:lstStyle/>
          <a:p>
            <a:fld id="{329917D9-200B-47A0-85DC-1BC04E5BB471}" type="datetimeFigureOut">
              <a:rPr lang="en-US" smtClean="0"/>
              <a:t>11/17/2020</a:t>
            </a:fld>
            <a:endParaRPr lang="en-US"/>
          </a:p>
        </p:txBody>
      </p:sp>
      <p:sp>
        <p:nvSpPr>
          <p:cNvPr id="5" name="Footer Placeholder 4">
            <a:extLst>
              <a:ext uri="{FF2B5EF4-FFF2-40B4-BE49-F238E27FC236}">
                <a16:creationId xmlns:a16="http://schemas.microsoft.com/office/drawing/2014/main" id="{0F383772-EA50-4166-A195-6B9535A99E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76E766-07BA-490B-989B-7FAC5C4977B0}"/>
              </a:ext>
            </a:extLst>
          </p:cNvPr>
          <p:cNvSpPr>
            <a:spLocks noGrp="1"/>
          </p:cNvSpPr>
          <p:nvPr>
            <p:ph type="sldNum" sz="quarter" idx="12"/>
          </p:nvPr>
        </p:nvSpPr>
        <p:spPr/>
        <p:txBody>
          <a:bodyPr/>
          <a:lstStyle/>
          <a:p>
            <a:fld id="{86701C36-12FB-46A2-A27A-9BE09C183707}" type="slidenum">
              <a:rPr lang="en-US" smtClean="0"/>
              <a:t>‹#›</a:t>
            </a:fld>
            <a:endParaRPr lang="en-US"/>
          </a:p>
        </p:txBody>
      </p:sp>
    </p:spTree>
    <p:extLst>
      <p:ext uri="{BB962C8B-B14F-4D97-AF65-F5344CB8AC3E}">
        <p14:creationId xmlns:p14="http://schemas.microsoft.com/office/powerpoint/2010/main" val="2134826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CB45A-5153-4681-AF74-6CED9483AE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42B5BCA-7CB4-4846-AD42-4DEAE98EA5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7A2F9A-9A34-4C87-8454-91BBD3755C9C}"/>
              </a:ext>
            </a:extLst>
          </p:cNvPr>
          <p:cNvSpPr>
            <a:spLocks noGrp="1"/>
          </p:cNvSpPr>
          <p:nvPr>
            <p:ph type="dt" sz="half" idx="10"/>
          </p:nvPr>
        </p:nvSpPr>
        <p:spPr/>
        <p:txBody>
          <a:bodyPr/>
          <a:lstStyle/>
          <a:p>
            <a:fld id="{329917D9-200B-47A0-85DC-1BC04E5BB471}" type="datetimeFigureOut">
              <a:rPr lang="en-US" smtClean="0"/>
              <a:t>11/17/2020</a:t>
            </a:fld>
            <a:endParaRPr lang="en-US"/>
          </a:p>
        </p:txBody>
      </p:sp>
      <p:sp>
        <p:nvSpPr>
          <p:cNvPr id="5" name="Footer Placeholder 4">
            <a:extLst>
              <a:ext uri="{FF2B5EF4-FFF2-40B4-BE49-F238E27FC236}">
                <a16:creationId xmlns:a16="http://schemas.microsoft.com/office/drawing/2014/main" id="{7B56D3E5-BE1D-4451-B58F-0EA3311F65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950335-90FF-472A-8939-50C2C52D4648}"/>
              </a:ext>
            </a:extLst>
          </p:cNvPr>
          <p:cNvSpPr>
            <a:spLocks noGrp="1"/>
          </p:cNvSpPr>
          <p:nvPr>
            <p:ph type="sldNum" sz="quarter" idx="12"/>
          </p:nvPr>
        </p:nvSpPr>
        <p:spPr/>
        <p:txBody>
          <a:bodyPr/>
          <a:lstStyle/>
          <a:p>
            <a:fld id="{86701C36-12FB-46A2-A27A-9BE09C183707}" type="slidenum">
              <a:rPr lang="en-US" smtClean="0"/>
              <a:t>‹#›</a:t>
            </a:fld>
            <a:endParaRPr lang="en-US"/>
          </a:p>
        </p:txBody>
      </p:sp>
    </p:spTree>
    <p:extLst>
      <p:ext uri="{BB962C8B-B14F-4D97-AF65-F5344CB8AC3E}">
        <p14:creationId xmlns:p14="http://schemas.microsoft.com/office/powerpoint/2010/main" val="2718600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14A7C-D129-4AA9-A587-CC1D435ADE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4EBB2D-EA4D-4EA0-ACC6-B832BD39FE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8E9B5C-B0E9-4E6F-8D35-7D1725B4EA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F5FD3EA-F53B-446C-AE9F-90F2FA0280D0}"/>
              </a:ext>
            </a:extLst>
          </p:cNvPr>
          <p:cNvSpPr>
            <a:spLocks noGrp="1"/>
          </p:cNvSpPr>
          <p:nvPr>
            <p:ph type="dt" sz="half" idx="10"/>
          </p:nvPr>
        </p:nvSpPr>
        <p:spPr/>
        <p:txBody>
          <a:bodyPr/>
          <a:lstStyle/>
          <a:p>
            <a:fld id="{329917D9-200B-47A0-85DC-1BC04E5BB471}" type="datetimeFigureOut">
              <a:rPr lang="en-US" smtClean="0"/>
              <a:t>11/17/2020</a:t>
            </a:fld>
            <a:endParaRPr lang="en-US"/>
          </a:p>
        </p:txBody>
      </p:sp>
      <p:sp>
        <p:nvSpPr>
          <p:cNvPr id="6" name="Footer Placeholder 5">
            <a:extLst>
              <a:ext uri="{FF2B5EF4-FFF2-40B4-BE49-F238E27FC236}">
                <a16:creationId xmlns:a16="http://schemas.microsoft.com/office/drawing/2014/main" id="{84B4B6F2-5DA6-4232-8051-9048B1F233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4D086F-E990-48EB-BEFE-A1D26F1C6880}"/>
              </a:ext>
            </a:extLst>
          </p:cNvPr>
          <p:cNvSpPr>
            <a:spLocks noGrp="1"/>
          </p:cNvSpPr>
          <p:nvPr>
            <p:ph type="sldNum" sz="quarter" idx="12"/>
          </p:nvPr>
        </p:nvSpPr>
        <p:spPr/>
        <p:txBody>
          <a:bodyPr/>
          <a:lstStyle/>
          <a:p>
            <a:fld id="{86701C36-12FB-46A2-A27A-9BE09C183707}" type="slidenum">
              <a:rPr lang="en-US" smtClean="0"/>
              <a:t>‹#›</a:t>
            </a:fld>
            <a:endParaRPr lang="en-US"/>
          </a:p>
        </p:txBody>
      </p:sp>
    </p:spTree>
    <p:extLst>
      <p:ext uri="{BB962C8B-B14F-4D97-AF65-F5344CB8AC3E}">
        <p14:creationId xmlns:p14="http://schemas.microsoft.com/office/powerpoint/2010/main" val="838063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07E5C-F128-4816-93DD-A27040616F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61D0C5-6122-48F9-AE6D-F815D756E0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34DC030-D555-4F1E-B102-D930E2985A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6671D06-0AC0-4B72-9228-4484372658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9850459-8296-45B9-B3AF-C15BD531D5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882632-8691-48BF-ACA1-91BA7ECAFFB0}"/>
              </a:ext>
            </a:extLst>
          </p:cNvPr>
          <p:cNvSpPr>
            <a:spLocks noGrp="1"/>
          </p:cNvSpPr>
          <p:nvPr>
            <p:ph type="dt" sz="half" idx="10"/>
          </p:nvPr>
        </p:nvSpPr>
        <p:spPr/>
        <p:txBody>
          <a:bodyPr/>
          <a:lstStyle/>
          <a:p>
            <a:fld id="{329917D9-200B-47A0-85DC-1BC04E5BB471}" type="datetimeFigureOut">
              <a:rPr lang="en-US" smtClean="0"/>
              <a:t>11/17/2020</a:t>
            </a:fld>
            <a:endParaRPr lang="en-US"/>
          </a:p>
        </p:txBody>
      </p:sp>
      <p:sp>
        <p:nvSpPr>
          <p:cNvPr id="8" name="Footer Placeholder 7">
            <a:extLst>
              <a:ext uri="{FF2B5EF4-FFF2-40B4-BE49-F238E27FC236}">
                <a16:creationId xmlns:a16="http://schemas.microsoft.com/office/drawing/2014/main" id="{A72832FB-28E8-4523-AD05-0FA28A966D0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4EFFB30-B1B8-4ADE-AF3A-AD1CA8DDF180}"/>
              </a:ext>
            </a:extLst>
          </p:cNvPr>
          <p:cNvSpPr>
            <a:spLocks noGrp="1"/>
          </p:cNvSpPr>
          <p:nvPr>
            <p:ph type="sldNum" sz="quarter" idx="12"/>
          </p:nvPr>
        </p:nvSpPr>
        <p:spPr/>
        <p:txBody>
          <a:bodyPr/>
          <a:lstStyle/>
          <a:p>
            <a:fld id="{86701C36-12FB-46A2-A27A-9BE09C183707}" type="slidenum">
              <a:rPr lang="en-US" smtClean="0"/>
              <a:t>‹#›</a:t>
            </a:fld>
            <a:endParaRPr lang="en-US"/>
          </a:p>
        </p:txBody>
      </p:sp>
    </p:spTree>
    <p:extLst>
      <p:ext uri="{BB962C8B-B14F-4D97-AF65-F5344CB8AC3E}">
        <p14:creationId xmlns:p14="http://schemas.microsoft.com/office/powerpoint/2010/main" val="1713439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04AD0-03CF-4779-8C51-51DB650DFE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7AFF78D-E98D-4742-9628-B2BE16435B02}"/>
              </a:ext>
            </a:extLst>
          </p:cNvPr>
          <p:cNvSpPr>
            <a:spLocks noGrp="1"/>
          </p:cNvSpPr>
          <p:nvPr>
            <p:ph type="dt" sz="half" idx="10"/>
          </p:nvPr>
        </p:nvSpPr>
        <p:spPr/>
        <p:txBody>
          <a:bodyPr/>
          <a:lstStyle/>
          <a:p>
            <a:fld id="{329917D9-200B-47A0-85DC-1BC04E5BB471}" type="datetimeFigureOut">
              <a:rPr lang="en-US" smtClean="0"/>
              <a:t>11/17/2020</a:t>
            </a:fld>
            <a:endParaRPr lang="en-US"/>
          </a:p>
        </p:txBody>
      </p:sp>
      <p:sp>
        <p:nvSpPr>
          <p:cNvPr id="4" name="Footer Placeholder 3">
            <a:extLst>
              <a:ext uri="{FF2B5EF4-FFF2-40B4-BE49-F238E27FC236}">
                <a16:creationId xmlns:a16="http://schemas.microsoft.com/office/drawing/2014/main" id="{3D911652-3EEF-497A-8050-EB559D7C55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DC04FE8-CDC3-4CE3-B48D-4EA6485F54CF}"/>
              </a:ext>
            </a:extLst>
          </p:cNvPr>
          <p:cNvSpPr>
            <a:spLocks noGrp="1"/>
          </p:cNvSpPr>
          <p:nvPr>
            <p:ph type="sldNum" sz="quarter" idx="12"/>
          </p:nvPr>
        </p:nvSpPr>
        <p:spPr/>
        <p:txBody>
          <a:bodyPr/>
          <a:lstStyle/>
          <a:p>
            <a:fld id="{86701C36-12FB-46A2-A27A-9BE09C183707}" type="slidenum">
              <a:rPr lang="en-US" smtClean="0"/>
              <a:t>‹#›</a:t>
            </a:fld>
            <a:endParaRPr lang="en-US"/>
          </a:p>
        </p:txBody>
      </p:sp>
    </p:spTree>
    <p:extLst>
      <p:ext uri="{BB962C8B-B14F-4D97-AF65-F5344CB8AC3E}">
        <p14:creationId xmlns:p14="http://schemas.microsoft.com/office/powerpoint/2010/main" val="1287417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71B4FB-E659-4B43-A8A4-BD9D14941C08}"/>
              </a:ext>
            </a:extLst>
          </p:cNvPr>
          <p:cNvSpPr>
            <a:spLocks noGrp="1"/>
          </p:cNvSpPr>
          <p:nvPr>
            <p:ph type="dt" sz="half" idx="10"/>
          </p:nvPr>
        </p:nvSpPr>
        <p:spPr/>
        <p:txBody>
          <a:bodyPr/>
          <a:lstStyle/>
          <a:p>
            <a:fld id="{329917D9-200B-47A0-85DC-1BC04E5BB471}" type="datetimeFigureOut">
              <a:rPr lang="en-US" smtClean="0"/>
              <a:t>11/17/2020</a:t>
            </a:fld>
            <a:endParaRPr lang="en-US"/>
          </a:p>
        </p:txBody>
      </p:sp>
      <p:sp>
        <p:nvSpPr>
          <p:cNvPr id="3" name="Footer Placeholder 2">
            <a:extLst>
              <a:ext uri="{FF2B5EF4-FFF2-40B4-BE49-F238E27FC236}">
                <a16:creationId xmlns:a16="http://schemas.microsoft.com/office/drawing/2014/main" id="{42A8757F-66FB-4994-8E73-7F8F3F8A52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E2E9137-DF39-42C2-9399-35F611B03B7F}"/>
              </a:ext>
            </a:extLst>
          </p:cNvPr>
          <p:cNvSpPr>
            <a:spLocks noGrp="1"/>
          </p:cNvSpPr>
          <p:nvPr>
            <p:ph type="sldNum" sz="quarter" idx="12"/>
          </p:nvPr>
        </p:nvSpPr>
        <p:spPr/>
        <p:txBody>
          <a:bodyPr/>
          <a:lstStyle/>
          <a:p>
            <a:fld id="{86701C36-12FB-46A2-A27A-9BE09C183707}" type="slidenum">
              <a:rPr lang="en-US" smtClean="0"/>
              <a:t>‹#›</a:t>
            </a:fld>
            <a:endParaRPr lang="en-US"/>
          </a:p>
        </p:txBody>
      </p:sp>
    </p:spTree>
    <p:extLst>
      <p:ext uri="{BB962C8B-B14F-4D97-AF65-F5344CB8AC3E}">
        <p14:creationId xmlns:p14="http://schemas.microsoft.com/office/powerpoint/2010/main" val="2356722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C1DF4-8604-49AC-AD6E-E77F0F3600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B5B5F9D-8F1D-40ED-BF56-59162C884F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C7B7ABD-64FD-4A9F-867A-1FF1EF7BA1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2C3869-4743-45C0-A324-48C54EA36ACC}"/>
              </a:ext>
            </a:extLst>
          </p:cNvPr>
          <p:cNvSpPr>
            <a:spLocks noGrp="1"/>
          </p:cNvSpPr>
          <p:nvPr>
            <p:ph type="dt" sz="half" idx="10"/>
          </p:nvPr>
        </p:nvSpPr>
        <p:spPr/>
        <p:txBody>
          <a:bodyPr/>
          <a:lstStyle/>
          <a:p>
            <a:fld id="{329917D9-200B-47A0-85DC-1BC04E5BB471}" type="datetimeFigureOut">
              <a:rPr lang="en-US" smtClean="0"/>
              <a:t>11/17/2020</a:t>
            </a:fld>
            <a:endParaRPr lang="en-US"/>
          </a:p>
        </p:txBody>
      </p:sp>
      <p:sp>
        <p:nvSpPr>
          <p:cNvPr id="6" name="Footer Placeholder 5">
            <a:extLst>
              <a:ext uri="{FF2B5EF4-FFF2-40B4-BE49-F238E27FC236}">
                <a16:creationId xmlns:a16="http://schemas.microsoft.com/office/drawing/2014/main" id="{A0017D8E-AE2B-4DB7-B497-064DE3A223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C2C303-D4C6-4328-8A76-8698917AE3E7}"/>
              </a:ext>
            </a:extLst>
          </p:cNvPr>
          <p:cNvSpPr>
            <a:spLocks noGrp="1"/>
          </p:cNvSpPr>
          <p:nvPr>
            <p:ph type="sldNum" sz="quarter" idx="12"/>
          </p:nvPr>
        </p:nvSpPr>
        <p:spPr/>
        <p:txBody>
          <a:bodyPr/>
          <a:lstStyle/>
          <a:p>
            <a:fld id="{86701C36-12FB-46A2-A27A-9BE09C183707}" type="slidenum">
              <a:rPr lang="en-US" smtClean="0"/>
              <a:t>‹#›</a:t>
            </a:fld>
            <a:endParaRPr lang="en-US"/>
          </a:p>
        </p:txBody>
      </p:sp>
    </p:spTree>
    <p:extLst>
      <p:ext uri="{BB962C8B-B14F-4D97-AF65-F5344CB8AC3E}">
        <p14:creationId xmlns:p14="http://schemas.microsoft.com/office/powerpoint/2010/main" val="30286318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71B8B-D66E-4B22-9099-61A106647E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39F5BF-F993-45A3-B783-F19A9064E2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F680DE2-251D-4011-B945-B565D3C057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8358F5-66A8-490E-B6DD-7EC621546758}"/>
              </a:ext>
            </a:extLst>
          </p:cNvPr>
          <p:cNvSpPr>
            <a:spLocks noGrp="1"/>
          </p:cNvSpPr>
          <p:nvPr>
            <p:ph type="dt" sz="half" idx="10"/>
          </p:nvPr>
        </p:nvSpPr>
        <p:spPr/>
        <p:txBody>
          <a:bodyPr/>
          <a:lstStyle/>
          <a:p>
            <a:fld id="{329917D9-200B-47A0-85DC-1BC04E5BB471}" type="datetimeFigureOut">
              <a:rPr lang="en-US" smtClean="0"/>
              <a:t>11/17/2020</a:t>
            </a:fld>
            <a:endParaRPr lang="en-US"/>
          </a:p>
        </p:txBody>
      </p:sp>
      <p:sp>
        <p:nvSpPr>
          <p:cNvPr id="6" name="Footer Placeholder 5">
            <a:extLst>
              <a:ext uri="{FF2B5EF4-FFF2-40B4-BE49-F238E27FC236}">
                <a16:creationId xmlns:a16="http://schemas.microsoft.com/office/drawing/2014/main" id="{491CF203-6D90-4F82-8292-511C34FBEE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190BE4-DF92-4AA1-869B-417563609B84}"/>
              </a:ext>
            </a:extLst>
          </p:cNvPr>
          <p:cNvSpPr>
            <a:spLocks noGrp="1"/>
          </p:cNvSpPr>
          <p:nvPr>
            <p:ph type="sldNum" sz="quarter" idx="12"/>
          </p:nvPr>
        </p:nvSpPr>
        <p:spPr/>
        <p:txBody>
          <a:bodyPr/>
          <a:lstStyle/>
          <a:p>
            <a:fld id="{86701C36-12FB-46A2-A27A-9BE09C183707}" type="slidenum">
              <a:rPr lang="en-US" smtClean="0"/>
              <a:t>‹#›</a:t>
            </a:fld>
            <a:endParaRPr lang="en-US"/>
          </a:p>
        </p:txBody>
      </p:sp>
    </p:spTree>
    <p:extLst>
      <p:ext uri="{BB962C8B-B14F-4D97-AF65-F5344CB8AC3E}">
        <p14:creationId xmlns:p14="http://schemas.microsoft.com/office/powerpoint/2010/main" val="3678846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95AEAB-C021-4317-960F-8CE54B8A4E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AD5A20-DCC7-4A7B-8EAE-42792EC5DE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33B94F-93F9-4147-8489-95176BB0B5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9917D9-200B-47A0-85DC-1BC04E5BB471}" type="datetimeFigureOut">
              <a:rPr lang="en-US" smtClean="0"/>
              <a:t>11/17/2020</a:t>
            </a:fld>
            <a:endParaRPr lang="en-US"/>
          </a:p>
        </p:txBody>
      </p:sp>
      <p:sp>
        <p:nvSpPr>
          <p:cNvPr id="5" name="Footer Placeholder 4">
            <a:extLst>
              <a:ext uri="{FF2B5EF4-FFF2-40B4-BE49-F238E27FC236}">
                <a16:creationId xmlns:a16="http://schemas.microsoft.com/office/drawing/2014/main" id="{F114FB58-EF1B-4BBE-A4C5-0C65C0F97B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E0E4AD-E94D-45D9-B5FB-D11144431E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01C36-12FB-46A2-A27A-9BE09C183707}" type="slidenum">
              <a:rPr lang="en-US" smtClean="0"/>
              <a:t>‹#›</a:t>
            </a:fld>
            <a:endParaRPr lang="en-US"/>
          </a:p>
        </p:txBody>
      </p:sp>
    </p:spTree>
    <p:extLst>
      <p:ext uri="{BB962C8B-B14F-4D97-AF65-F5344CB8AC3E}">
        <p14:creationId xmlns:p14="http://schemas.microsoft.com/office/powerpoint/2010/main" val="2115014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0AE394F-AFF1-4485-AF1F-7387A2F04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Video 10" descr="Background pattern&#10;&#10;Description automatically generated">
            <a:extLst>
              <a:ext uri="{FF2B5EF4-FFF2-40B4-BE49-F238E27FC236}">
                <a16:creationId xmlns:a16="http://schemas.microsoft.com/office/drawing/2014/main" id="{54BDA482-2838-4B26-A5FB-4EA06089DA6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7" name="Rectangle 16">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D25A95-3A7D-4C59-8696-BA075E731020}"/>
              </a:ext>
            </a:extLst>
          </p:cNvPr>
          <p:cNvSpPr>
            <a:spLocks noGrp="1"/>
          </p:cNvSpPr>
          <p:nvPr>
            <p:ph type="ctrTitle"/>
          </p:nvPr>
        </p:nvSpPr>
        <p:spPr>
          <a:xfrm>
            <a:off x="321733" y="554845"/>
            <a:ext cx="10656891" cy="3902673"/>
          </a:xfrm>
        </p:spPr>
        <p:txBody>
          <a:bodyPr anchor="t">
            <a:normAutofit/>
          </a:bodyPr>
          <a:lstStyle/>
          <a:p>
            <a:pPr algn="l"/>
            <a:r>
              <a:rPr lang="en-US" sz="5200">
                <a:solidFill>
                  <a:srgbClr val="FFFFFF"/>
                </a:solidFill>
              </a:rPr>
              <a:t>Internet Sales Dashboard</a:t>
            </a:r>
            <a:br>
              <a:rPr lang="en-US" sz="5200">
                <a:solidFill>
                  <a:srgbClr val="FFFFFF"/>
                </a:solidFill>
              </a:rPr>
            </a:br>
            <a:r>
              <a:rPr lang="en-US" sz="5200">
                <a:solidFill>
                  <a:srgbClr val="FFFFFF"/>
                </a:solidFill>
              </a:rPr>
              <a:t>for Adventure Work Cycles</a:t>
            </a:r>
          </a:p>
        </p:txBody>
      </p:sp>
      <p:sp>
        <p:nvSpPr>
          <p:cNvPr id="19" name="Rectangle 18">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7" y="4704862"/>
            <a:ext cx="12191999" cy="2155484"/>
          </a:xfrm>
          <a:prstGeom prst="rect">
            <a:avLst/>
          </a:prstGeom>
          <a:gradFill flip="none" rotWithShape="1">
            <a:gsLst>
              <a:gs pos="59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0B33F878-85D9-4F9E-8F7E-130B0052C72B}"/>
              </a:ext>
            </a:extLst>
          </p:cNvPr>
          <p:cNvSpPr>
            <a:spLocks noGrp="1"/>
          </p:cNvSpPr>
          <p:nvPr>
            <p:ph type="subTitle" idx="1"/>
          </p:nvPr>
        </p:nvSpPr>
        <p:spPr>
          <a:xfrm>
            <a:off x="300328" y="3753714"/>
            <a:ext cx="10678296" cy="1175039"/>
          </a:xfrm>
        </p:spPr>
        <p:txBody>
          <a:bodyPr anchor="b">
            <a:normAutofit/>
          </a:bodyPr>
          <a:lstStyle/>
          <a:p>
            <a:pPr algn="l"/>
            <a:endParaRPr lang="en-US" sz="2000" dirty="0">
              <a:solidFill>
                <a:srgbClr val="FFFFFF"/>
              </a:solidFill>
            </a:endParaRPr>
          </a:p>
          <a:p>
            <a:pPr algn="l"/>
            <a:r>
              <a:rPr lang="en-US" sz="2000" dirty="0">
                <a:solidFill>
                  <a:srgbClr val="FFFFFF"/>
                </a:solidFill>
              </a:rPr>
              <a:t>By</a:t>
            </a:r>
          </a:p>
          <a:p>
            <a:pPr algn="l"/>
            <a:r>
              <a:rPr lang="en-US" sz="2000" dirty="0">
                <a:solidFill>
                  <a:srgbClr val="FFFFFF"/>
                </a:solidFill>
              </a:rPr>
              <a:t>Malik Hassan Qayum </a:t>
            </a:r>
          </a:p>
        </p:txBody>
      </p:sp>
      <p:sp>
        <p:nvSpPr>
          <p:cNvPr id="7" name="TextBox 6">
            <a:extLst>
              <a:ext uri="{FF2B5EF4-FFF2-40B4-BE49-F238E27FC236}">
                <a16:creationId xmlns:a16="http://schemas.microsoft.com/office/drawing/2014/main" id="{42C95C0D-398C-4BBB-A319-B29A077FAD18}"/>
              </a:ext>
            </a:extLst>
          </p:cNvPr>
          <p:cNvSpPr txBox="1"/>
          <p:nvPr/>
        </p:nvSpPr>
        <p:spPr>
          <a:xfrm>
            <a:off x="321733" y="5064293"/>
            <a:ext cx="4798449" cy="815608"/>
          </a:xfrm>
          <a:prstGeom prst="rect">
            <a:avLst/>
          </a:prstGeom>
          <a:noFill/>
        </p:spPr>
        <p:txBody>
          <a:bodyPr wrap="square">
            <a:spAutoFit/>
          </a:bodyPr>
          <a:lstStyle/>
          <a:p>
            <a:pPr>
              <a:spcAft>
                <a:spcPts val="600"/>
              </a:spcAft>
            </a:pPr>
            <a:r>
              <a:rPr lang="en-US" dirty="0">
                <a:solidFill>
                  <a:schemeClr val="bg1"/>
                </a:solidFill>
              </a:rPr>
              <a:t>Course</a:t>
            </a:r>
          </a:p>
          <a:p>
            <a:pPr>
              <a:spcAft>
                <a:spcPts val="600"/>
              </a:spcAft>
            </a:pPr>
            <a:r>
              <a:rPr lang="en-US" sz="2400" dirty="0">
                <a:solidFill>
                  <a:schemeClr val="bg1"/>
                </a:solidFill>
              </a:rPr>
              <a:t>Data Visualization </a:t>
            </a:r>
          </a:p>
        </p:txBody>
      </p:sp>
      <p:sp>
        <p:nvSpPr>
          <p:cNvPr id="9" name="TextBox 8">
            <a:extLst>
              <a:ext uri="{FF2B5EF4-FFF2-40B4-BE49-F238E27FC236}">
                <a16:creationId xmlns:a16="http://schemas.microsoft.com/office/drawing/2014/main" id="{920CED92-704A-4854-9F52-0750826D691E}"/>
              </a:ext>
            </a:extLst>
          </p:cNvPr>
          <p:cNvSpPr txBox="1"/>
          <p:nvPr/>
        </p:nvSpPr>
        <p:spPr>
          <a:xfrm>
            <a:off x="321733" y="6015441"/>
            <a:ext cx="7438490" cy="815608"/>
          </a:xfrm>
          <a:prstGeom prst="rect">
            <a:avLst/>
          </a:prstGeom>
          <a:noFill/>
        </p:spPr>
        <p:txBody>
          <a:bodyPr wrap="square">
            <a:spAutoFit/>
          </a:bodyPr>
          <a:lstStyle/>
          <a:p>
            <a:pPr>
              <a:spcAft>
                <a:spcPts val="600"/>
              </a:spcAft>
            </a:pPr>
            <a:r>
              <a:rPr lang="en-US" sz="1800" dirty="0">
                <a:solidFill>
                  <a:schemeClr val="bg1"/>
                </a:solidFill>
              </a:rPr>
              <a:t>Professor</a:t>
            </a:r>
            <a:r>
              <a:rPr lang="en-US" dirty="0">
                <a:solidFill>
                  <a:schemeClr val="bg1"/>
                </a:solidFill>
              </a:rPr>
              <a:t> </a:t>
            </a:r>
          </a:p>
          <a:p>
            <a:pPr>
              <a:spcAft>
                <a:spcPts val="600"/>
              </a:spcAft>
            </a:pPr>
            <a:r>
              <a:rPr lang="en-US" sz="2400" dirty="0">
                <a:solidFill>
                  <a:schemeClr val="bg1"/>
                </a:solidFill>
              </a:rPr>
              <a:t>Nipa</a:t>
            </a:r>
            <a:endParaRPr lang="en-US" dirty="0">
              <a:solidFill>
                <a:schemeClr val="bg1"/>
              </a:solidFill>
            </a:endParaRPr>
          </a:p>
        </p:txBody>
      </p:sp>
    </p:spTree>
    <p:extLst>
      <p:ext uri="{BB962C8B-B14F-4D97-AF65-F5344CB8AC3E}">
        <p14:creationId xmlns:p14="http://schemas.microsoft.com/office/powerpoint/2010/main" val="2399646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3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mute="1">
                <p:cTn id="12" repeatCount="indefinite" fill="hold" display="0">
                  <p:stCondLst>
                    <p:cond delay="indefinite"/>
                  </p:stCondLst>
                </p:cTn>
                <p:tgtEl>
                  <p:spTgt spid="11"/>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4169373-E625-4BAD-B93B-3BA93BE5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85B782-E973-4099-8612-945CE568B971}"/>
              </a:ext>
            </a:extLst>
          </p:cNvPr>
          <p:cNvSpPr>
            <a:spLocks noGrp="1"/>
          </p:cNvSpPr>
          <p:nvPr>
            <p:ph type="title"/>
          </p:nvPr>
        </p:nvSpPr>
        <p:spPr>
          <a:xfrm>
            <a:off x="7699248" y="1152144"/>
            <a:ext cx="4023360" cy="2943432"/>
          </a:xfrm>
        </p:spPr>
        <p:txBody>
          <a:bodyPr vert="horz" lIns="91440" tIns="45720" rIns="91440" bIns="45720" rtlCol="0" anchor="b">
            <a:normAutofit/>
          </a:bodyPr>
          <a:lstStyle/>
          <a:p>
            <a:r>
              <a:rPr lang="en-US" sz="5600"/>
              <a:t>SQL Server</a:t>
            </a:r>
          </a:p>
        </p:txBody>
      </p:sp>
      <p:sp>
        <p:nvSpPr>
          <p:cNvPr id="10" name="Rectangle 9">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4">
            <a:extLst>
              <a:ext uri="{FF2B5EF4-FFF2-40B4-BE49-F238E27FC236}">
                <a16:creationId xmlns:a16="http://schemas.microsoft.com/office/drawing/2014/main" id="{D5E44586-B8D7-489E-9A17-CA30723D6E0F}"/>
              </a:ext>
            </a:extLst>
          </p:cNvPr>
          <p:cNvPicPr>
            <a:picLocks noChangeAspect="1"/>
          </p:cNvPicPr>
          <p:nvPr/>
        </p:nvPicPr>
        <p:blipFill rotWithShape="1">
          <a:blip r:embed="rId2"/>
          <a:srcRect t="310" r="2" b="946"/>
          <a:stretch/>
        </p:blipFill>
        <p:spPr>
          <a:xfrm>
            <a:off x="604064" y="10"/>
            <a:ext cx="6701991" cy="6857990"/>
          </a:xfrm>
          <a:prstGeom prst="rect">
            <a:avLst/>
          </a:prstGeom>
        </p:spPr>
      </p:pic>
      <p:grpSp>
        <p:nvGrpSpPr>
          <p:cNvPr id="14" name="Group 13">
            <a:extLst>
              <a:ext uri="{FF2B5EF4-FFF2-40B4-BE49-F238E27FC236}">
                <a16:creationId xmlns:a16="http://schemas.microsoft.com/office/drawing/2014/main" id="{2DF00571-E53F-4406-874C-D5333B3E84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63256" y="73152"/>
            <a:ext cx="1178966" cy="232963"/>
            <a:chOff x="7763256" y="73152"/>
            <a:chExt cx="1178966" cy="232963"/>
          </a:xfrm>
        </p:grpSpPr>
        <p:sp>
          <p:nvSpPr>
            <p:cNvPr id="15" name="Rectangle 64">
              <a:extLst>
                <a:ext uri="{FF2B5EF4-FFF2-40B4-BE49-F238E27FC236}">
                  <a16:creationId xmlns:a16="http://schemas.microsoft.com/office/drawing/2014/main" id="{805A8E07-08A3-48C5-A937-BA5C099EB6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6">
              <a:extLst>
                <a:ext uri="{FF2B5EF4-FFF2-40B4-BE49-F238E27FC236}">
                  <a16:creationId xmlns:a16="http://schemas.microsoft.com/office/drawing/2014/main" id="{BD95D223-D0F4-4A5A-A97F-904E11575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4">
              <a:extLst>
                <a:ext uri="{FF2B5EF4-FFF2-40B4-BE49-F238E27FC236}">
                  <a16:creationId xmlns:a16="http://schemas.microsoft.com/office/drawing/2014/main" id="{C234CFCF-E56D-4C71-AEA5-41C17CD2F6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4EE72264-410F-4071-B6A9-A94E1050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38730288-0A00-4A97-8CE6-E7DFE81E30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4EDA3E11-9FAA-4CBF-9FC7-A75068E7B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7327A321-A57A-4019-AC19-30C3FEDE08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45B013C8-DE8B-4D46-A566-8925FF2AB7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D70623DD-9665-463E-9FF2-E11E767649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EF230DD2-4D19-4039-A31E-475B24712C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A0DE572C-1F7E-41DF-B316-6D79DD0035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75E93974-7575-4E1C-BB69-30CDE7C145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AB02B977-55BB-4684-B6DC-50B49F26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B8A7D2FD-4604-411A-8446-AAD738B9D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2FC67E06-3570-4522-8495-454D7C87E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E6A1839D-1BE9-41CB-B29B-AF529145D7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20C714F7-E8CA-484B-8A29-E3194EC7C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B4E21E71-D285-4AED-AA11-1005339815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13568E8F-C4DD-4452-A8BE-CDC9A4FE4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56ABD5AB-B13C-4AA9-9066-E872473A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092687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493985-56D4-4AE8-B921-C9732159F417}"/>
              </a:ext>
            </a:extLst>
          </p:cNvPr>
          <p:cNvSpPr>
            <a:spLocks noGrp="1"/>
          </p:cNvSpPr>
          <p:nvPr>
            <p:ph type="title"/>
          </p:nvPr>
        </p:nvSpPr>
        <p:spPr>
          <a:xfrm>
            <a:off x="795342" y="637953"/>
            <a:ext cx="8272458" cy="3189507"/>
          </a:xfrm>
        </p:spPr>
        <p:txBody>
          <a:bodyPr vert="horz" lIns="91440" tIns="45720" rIns="91440" bIns="45720" rtlCol="0" anchor="b">
            <a:normAutofit/>
          </a:bodyPr>
          <a:lstStyle/>
          <a:p>
            <a:r>
              <a:rPr lang="en-US" sz="8000" kern="1200" dirty="0">
                <a:solidFill>
                  <a:srgbClr val="FFFFFF"/>
                </a:solidFill>
                <a:latin typeface="+mj-lt"/>
                <a:ea typeface="+mj-ea"/>
                <a:cs typeface="+mj-cs"/>
              </a:rPr>
              <a:t>Business Questions</a:t>
            </a:r>
          </a:p>
        </p:txBody>
      </p:sp>
      <p:sp>
        <p:nvSpPr>
          <p:cNvPr id="5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510422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E44EDC-7E11-4B5C-8ED9-9834661F4C08}"/>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Internet sales Business Questions</a:t>
            </a:r>
          </a:p>
        </p:txBody>
      </p:sp>
      <p:cxnSp>
        <p:nvCxnSpPr>
          <p:cNvPr id="16"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02C402F-FDB0-4161-81BB-2D4E93590C95}"/>
              </a:ext>
            </a:extLst>
          </p:cNvPr>
          <p:cNvSpPr>
            <a:spLocks noGrp="1"/>
          </p:cNvSpPr>
          <p:nvPr>
            <p:ph idx="1"/>
          </p:nvPr>
        </p:nvSpPr>
        <p:spPr>
          <a:xfrm>
            <a:off x="4976031" y="963877"/>
            <a:ext cx="6377769" cy="4930246"/>
          </a:xfrm>
        </p:spPr>
        <p:txBody>
          <a:bodyPr anchor="ctr">
            <a:normAutofit/>
          </a:bodyPr>
          <a:lstStyle/>
          <a:p>
            <a:pPr marL="0" indent="0">
              <a:buNone/>
            </a:pPr>
            <a:r>
              <a:rPr lang="en-US" sz="1900" dirty="0"/>
              <a:t>Let's say VP of internet sales USA would like to have answer for following business question: </a:t>
            </a:r>
          </a:p>
          <a:p>
            <a:pPr marL="0" indent="0">
              <a:buNone/>
            </a:pPr>
            <a:endParaRPr lang="en-US" sz="1900" dirty="0"/>
          </a:p>
          <a:p>
            <a:pPr marL="342900" marR="0" lvl="0" indent="-342900">
              <a:spcBef>
                <a:spcPts val="0"/>
              </a:spcBef>
              <a:spcAft>
                <a:spcPts val="0"/>
              </a:spcAft>
              <a:buFont typeface="Symbol" panose="05050102010706020507" pitchFamily="18" charset="2"/>
              <a:buChar char=""/>
            </a:pPr>
            <a:r>
              <a:rPr lang="en-US" sz="1900" dirty="0">
                <a:effectLst/>
                <a:latin typeface="Calibri" panose="020F0502020204030204" pitchFamily="34" charset="0"/>
                <a:ea typeface="Calibri" panose="020F0502020204030204" pitchFamily="34" charset="0"/>
                <a:cs typeface="Times New Roman" panose="02020603050405020304" pitchFamily="18" charset="0"/>
              </a:rPr>
              <a:t>Total online sales</a:t>
            </a:r>
          </a:p>
          <a:p>
            <a:pPr marL="342900" marR="0" lvl="0" indent="-342900">
              <a:spcBef>
                <a:spcPts val="0"/>
              </a:spcBef>
              <a:spcAft>
                <a:spcPts val="0"/>
              </a:spcAft>
              <a:buFont typeface="Symbol" panose="05050102010706020507" pitchFamily="18" charset="2"/>
              <a:buChar char=""/>
            </a:pPr>
            <a:r>
              <a:rPr lang="en-US" sz="1900" dirty="0">
                <a:effectLst/>
                <a:latin typeface="Calibri" panose="020F0502020204030204" pitchFamily="34" charset="0"/>
                <a:ea typeface="Calibri" panose="020F0502020204030204" pitchFamily="34" charset="0"/>
                <a:cs typeface="Times New Roman" panose="02020603050405020304" pitchFamily="18" charset="0"/>
              </a:rPr>
              <a:t>Percentage Sales by Country</a:t>
            </a:r>
          </a:p>
          <a:p>
            <a:pPr marL="342900" marR="0" lvl="0" indent="-342900">
              <a:spcBef>
                <a:spcPts val="0"/>
              </a:spcBef>
              <a:spcAft>
                <a:spcPts val="0"/>
              </a:spcAft>
              <a:buFont typeface="Symbol" panose="05050102010706020507" pitchFamily="18" charset="2"/>
              <a:buChar char=""/>
            </a:pPr>
            <a:r>
              <a:rPr lang="en-US" sz="1900" dirty="0">
                <a:effectLst/>
                <a:latin typeface="Calibri" panose="020F0502020204030204" pitchFamily="34" charset="0"/>
                <a:ea typeface="Calibri" panose="020F0502020204030204" pitchFamily="34" charset="0"/>
                <a:cs typeface="Times New Roman" panose="02020603050405020304" pitchFamily="18" charset="0"/>
              </a:rPr>
              <a:t>Sales by different sates of countries</a:t>
            </a:r>
          </a:p>
          <a:p>
            <a:pPr marL="342900" marR="0" lvl="0" indent="-342900">
              <a:spcBef>
                <a:spcPts val="0"/>
              </a:spcBef>
              <a:spcAft>
                <a:spcPts val="0"/>
              </a:spcAft>
              <a:buFont typeface="Symbol" panose="05050102010706020507" pitchFamily="18" charset="2"/>
              <a:buChar char=""/>
            </a:pPr>
            <a:r>
              <a:rPr lang="en-US" sz="1900" dirty="0">
                <a:effectLst/>
                <a:latin typeface="Calibri" panose="020F0502020204030204" pitchFamily="34" charset="0"/>
                <a:ea typeface="Calibri" panose="020F0502020204030204" pitchFamily="34" charset="0"/>
                <a:cs typeface="Times New Roman" panose="02020603050405020304" pitchFamily="18" charset="0"/>
              </a:rPr>
              <a:t>Sales by Year</a:t>
            </a:r>
          </a:p>
          <a:p>
            <a:pPr marL="342900" marR="0" lvl="0" indent="-342900">
              <a:spcBef>
                <a:spcPts val="0"/>
              </a:spcBef>
              <a:spcAft>
                <a:spcPts val="0"/>
              </a:spcAft>
              <a:buFont typeface="Symbol" panose="05050102010706020507" pitchFamily="18" charset="2"/>
              <a:buChar char=""/>
            </a:pPr>
            <a:r>
              <a:rPr lang="en-US" sz="1900" dirty="0">
                <a:effectLst/>
                <a:latin typeface="Calibri" panose="020F0502020204030204" pitchFamily="34" charset="0"/>
                <a:ea typeface="Calibri" panose="020F0502020204030204" pitchFamily="34" charset="0"/>
                <a:cs typeface="Times New Roman" panose="02020603050405020304" pitchFamily="18" charset="0"/>
              </a:rPr>
              <a:t>Sales by product category </a:t>
            </a:r>
          </a:p>
          <a:p>
            <a:pPr marL="342900" marR="0" lvl="0" indent="-342900">
              <a:spcBef>
                <a:spcPts val="0"/>
              </a:spcBef>
              <a:spcAft>
                <a:spcPts val="0"/>
              </a:spcAft>
              <a:buFont typeface="Symbol" panose="05050102010706020507" pitchFamily="18" charset="2"/>
              <a:buChar char=""/>
            </a:pPr>
            <a:r>
              <a:rPr lang="en-US" sz="1900" dirty="0">
                <a:effectLst/>
                <a:latin typeface="Calibri" panose="020F0502020204030204" pitchFamily="34" charset="0"/>
                <a:ea typeface="Calibri" panose="020F0502020204030204" pitchFamily="34" charset="0"/>
                <a:cs typeface="Times New Roman" panose="02020603050405020304" pitchFamily="18" charset="0"/>
              </a:rPr>
              <a:t>Sales by product Sub-category</a:t>
            </a:r>
          </a:p>
          <a:p>
            <a:pPr marL="342900" marR="0" lvl="0" indent="-342900">
              <a:spcBef>
                <a:spcPts val="0"/>
              </a:spcBef>
              <a:spcAft>
                <a:spcPts val="0"/>
              </a:spcAft>
              <a:buFont typeface="Symbol" panose="05050102010706020507" pitchFamily="18" charset="2"/>
              <a:buChar char=""/>
            </a:pPr>
            <a:r>
              <a:rPr lang="en-US" sz="1900" dirty="0">
                <a:effectLst/>
                <a:latin typeface="Calibri" panose="020F0502020204030204" pitchFamily="34" charset="0"/>
                <a:ea typeface="Calibri" panose="020F0502020204030204" pitchFamily="34" charset="0"/>
                <a:cs typeface="Times New Roman" panose="02020603050405020304" pitchFamily="18" charset="0"/>
              </a:rPr>
              <a:t>Units sold by year</a:t>
            </a:r>
          </a:p>
          <a:p>
            <a:pPr marL="342900" marR="0" lvl="0" indent="-342900">
              <a:spcBef>
                <a:spcPts val="0"/>
              </a:spcBef>
              <a:spcAft>
                <a:spcPts val="800"/>
              </a:spcAft>
              <a:buFont typeface="Symbol" panose="05050102010706020507" pitchFamily="18" charset="2"/>
              <a:buChar char=""/>
            </a:pPr>
            <a:r>
              <a:rPr lang="en-US" sz="1900" dirty="0">
                <a:effectLst/>
                <a:latin typeface="Calibri" panose="020F0502020204030204" pitchFamily="34" charset="0"/>
                <a:ea typeface="Calibri" panose="020F0502020204030204" pitchFamily="34" charset="0"/>
                <a:cs typeface="Times New Roman" panose="02020603050405020304" pitchFamily="18" charset="0"/>
              </a:rPr>
              <a:t>Top products in term of sales</a:t>
            </a:r>
          </a:p>
          <a:p>
            <a:pPr marL="0" marR="0" lvl="0" indent="0">
              <a:spcBef>
                <a:spcPts val="0"/>
              </a:spcBef>
              <a:spcAft>
                <a:spcPts val="800"/>
              </a:spcAft>
              <a:buNone/>
            </a:pPr>
            <a:endParaRPr lang="en-US" sz="1900" dirty="0">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800"/>
              </a:spcAft>
              <a:buNone/>
            </a:pPr>
            <a:r>
              <a:rPr lang="en-US" sz="1900" b="1" dirty="0">
                <a:latin typeface="Calibri" panose="020F0502020204030204" pitchFamily="34" charset="0"/>
                <a:ea typeface="Calibri" panose="020F0502020204030204" pitchFamily="34" charset="0"/>
                <a:cs typeface="Times New Roman" panose="02020603050405020304" pitchFamily="18" charset="0"/>
              </a:rPr>
              <a:t>Goal:</a:t>
            </a:r>
          </a:p>
          <a:p>
            <a:pPr marL="0" marR="0" lvl="0" indent="0">
              <a:spcBef>
                <a:spcPts val="0"/>
              </a:spcBef>
              <a:spcAft>
                <a:spcPts val="800"/>
              </a:spcAft>
              <a:buNone/>
            </a:pPr>
            <a:r>
              <a:rPr lang="en-US" sz="1900" dirty="0">
                <a:effectLst/>
                <a:latin typeface="Calibri" panose="020F0502020204030204" pitchFamily="34" charset="0"/>
                <a:ea typeface="Calibri" panose="020F0502020204030204" pitchFamily="34" charset="0"/>
                <a:cs typeface="Times New Roman" panose="02020603050405020304" pitchFamily="18" charset="0"/>
              </a:rPr>
              <a:t>By the answering these question VP would be able to find weak areas and strong areas of sales and to produce better business decisions and marketing strategies.  </a:t>
            </a:r>
          </a:p>
          <a:p>
            <a:endParaRPr lang="en-US" sz="1900" dirty="0"/>
          </a:p>
        </p:txBody>
      </p:sp>
    </p:spTree>
    <p:extLst>
      <p:ext uri="{BB962C8B-B14F-4D97-AF65-F5344CB8AC3E}">
        <p14:creationId xmlns:p14="http://schemas.microsoft.com/office/powerpoint/2010/main" val="8807826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7C00CD-30A4-4A78-BB5D-4AA50B0E6832}"/>
              </a:ext>
            </a:extLst>
          </p:cNvPr>
          <p:cNvPicPr>
            <a:picLocks noChangeAspect="1"/>
          </p:cNvPicPr>
          <p:nvPr/>
        </p:nvPicPr>
        <p:blipFill>
          <a:blip r:embed="rId2"/>
          <a:stretch>
            <a:fillRect/>
          </a:stretch>
        </p:blipFill>
        <p:spPr>
          <a:xfrm>
            <a:off x="938333" y="125858"/>
            <a:ext cx="6765003" cy="6606283"/>
          </a:xfrm>
          <a:prstGeom prst="rect">
            <a:avLst/>
          </a:prstGeom>
        </p:spPr>
      </p:pic>
      <p:sp>
        <p:nvSpPr>
          <p:cNvPr id="8" name="TextBox 7">
            <a:extLst>
              <a:ext uri="{FF2B5EF4-FFF2-40B4-BE49-F238E27FC236}">
                <a16:creationId xmlns:a16="http://schemas.microsoft.com/office/drawing/2014/main" id="{1BEFE56B-95CD-457C-8891-0E64B2CD9D19}"/>
              </a:ext>
            </a:extLst>
          </p:cNvPr>
          <p:cNvSpPr txBox="1"/>
          <p:nvPr/>
        </p:nvSpPr>
        <p:spPr>
          <a:xfrm>
            <a:off x="8077200" y="5320268"/>
            <a:ext cx="2908300" cy="738664"/>
          </a:xfrm>
          <a:prstGeom prst="rect">
            <a:avLst/>
          </a:prstGeom>
          <a:noFill/>
        </p:spPr>
        <p:txBody>
          <a:bodyPr wrap="square">
            <a:spAutoFit/>
          </a:bodyPr>
          <a:lstStyle/>
          <a:p>
            <a:r>
              <a:rPr lang="en-US" dirty="0"/>
              <a:t>Data form dates:</a:t>
            </a:r>
          </a:p>
          <a:p>
            <a:r>
              <a:rPr lang="en-US" sz="2400" dirty="0"/>
              <a:t>Dec 2010 – Jan 2014 </a:t>
            </a:r>
          </a:p>
        </p:txBody>
      </p:sp>
    </p:spTree>
    <p:extLst>
      <p:ext uri="{BB962C8B-B14F-4D97-AF65-F5344CB8AC3E}">
        <p14:creationId xmlns:p14="http://schemas.microsoft.com/office/powerpoint/2010/main" val="21183304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493985-56D4-4AE8-B921-C9732159F417}"/>
              </a:ext>
            </a:extLst>
          </p:cNvPr>
          <p:cNvSpPr>
            <a:spLocks noGrp="1"/>
          </p:cNvSpPr>
          <p:nvPr>
            <p:ph type="title"/>
          </p:nvPr>
        </p:nvSpPr>
        <p:spPr>
          <a:xfrm>
            <a:off x="795342" y="637953"/>
            <a:ext cx="8272458" cy="3189507"/>
          </a:xfrm>
        </p:spPr>
        <p:txBody>
          <a:bodyPr vert="horz" lIns="91440" tIns="45720" rIns="91440" bIns="45720" rtlCol="0" anchor="b">
            <a:normAutofit/>
          </a:bodyPr>
          <a:lstStyle/>
          <a:p>
            <a:r>
              <a:rPr lang="en-US" sz="8000" kern="1200" dirty="0">
                <a:solidFill>
                  <a:srgbClr val="FFFFFF"/>
                </a:solidFill>
                <a:latin typeface="+mj-lt"/>
                <a:ea typeface="+mj-ea"/>
                <a:cs typeface="+mj-cs"/>
              </a:rPr>
              <a:t>Connection</a:t>
            </a:r>
          </a:p>
        </p:txBody>
      </p:sp>
      <p:sp>
        <p:nvSpPr>
          <p:cNvPr id="5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660925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386C22-11E0-4A9E-93DA-5A92B6C5ADE6}"/>
              </a:ext>
            </a:extLst>
          </p:cNvPr>
          <p:cNvSpPr>
            <a:spLocks noGrp="1"/>
          </p:cNvSpPr>
          <p:nvPr>
            <p:ph type="title"/>
          </p:nvPr>
        </p:nvSpPr>
        <p:spPr>
          <a:xfrm>
            <a:off x="1036684" y="1152144"/>
            <a:ext cx="3888999" cy="1539685"/>
          </a:xfrm>
        </p:spPr>
        <p:txBody>
          <a:bodyPr vert="horz" lIns="91440" tIns="45720" rIns="91440" bIns="45720" rtlCol="0" anchor="b">
            <a:normAutofit fontScale="90000"/>
          </a:bodyPr>
          <a:lstStyle/>
          <a:p>
            <a:r>
              <a:rPr lang="en-US" sz="5600" dirty="0"/>
              <a:t>Fact Internet Sales</a:t>
            </a:r>
          </a:p>
        </p:txBody>
      </p:sp>
      <p:sp>
        <p:nvSpPr>
          <p:cNvPr id="9" name="Content Placeholder 8">
            <a:extLst>
              <a:ext uri="{FF2B5EF4-FFF2-40B4-BE49-F238E27FC236}">
                <a16:creationId xmlns:a16="http://schemas.microsoft.com/office/drawing/2014/main" id="{FB1F590A-1174-47D3-85AC-2E56503B7BB3}"/>
              </a:ext>
            </a:extLst>
          </p:cNvPr>
          <p:cNvSpPr>
            <a:spLocks noGrp="1"/>
          </p:cNvSpPr>
          <p:nvPr>
            <p:ph idx="1"/>
          </p:nvPr>
        </p:nvSpPr>
        <p:spPr>
          <a:xfrm>
            <a:off x="1055535" y="2893341"/>
            <a:ext cx="3953501" cy="1272831"/>
          </a:xfrm>
        </p:spPr>
        <p:txBody>
          <a:bodyPr vert="horz" lIns="91440" tIns="45720" rIns="91440" bIns="45720" rtlCol="0" anchor="t">
            <a:normAutofit/>
          </a:bodyPr>
          <a:lstStyle/>
          <a:p>
            <a:pPr marL="0" indent="0">
              <a:buNone/>
            </a:pPr>
            <a:r>
              <a:rPr lang="en-US" sz="2400" dirty="0"/>
              <a:t>60398 records</a:t>
            </a:r>
          </a:p>
        </p:txBody>
      </p:sp>
      <p:sp>
        <p:nvSpPr>
          <p:cNvPr id="14" name="Rectangle 13">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0924561D-756D-410B-973A-E68C2552C2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7" name="Rectangle 64">
              <a:extLst>
                <a:ext uri="{FF2B5EF4-FFF2-40B4-BE49-F238E27FC236}">
                  <a16:creationId xmlns:a16="http://schemas.microsoft.com/office/drawing/2014/main" id="{77AF0971-0074-4E4E-9318-C1990C6FF2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0849707A-24B1-45E4-8493-5DC15C578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E0FFD705-F03C-46B0-ABB9-3C24E0931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520B12C0-88D0-4F6F-9F29-38E4D1D610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DEDD5A45-3641-4FE7-8375-EECF2DC9D0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89BF55CA-60FC-479D-A85E-48626FC13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5AFBE5BF-E87A-408F-BBBD-44C3D04C04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1C27CF92-D148-45C8-88B6-F450B63DF1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51CA2232-D147-480C-B1EE-665EE6ACC7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7E67D92D-1CA9-43CE-8150-DF504F2BF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7B273169-B674-4C50-A14D-A943B99792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DF6183FA-653E-4533-9A0B-D249EC0B1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A82EFE58-AAB0-4925-A176-6FF36BF87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3122AE75-4DBB-4E14-B0CA-DD1EAD89CE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4ED7E672-90FC-4E8C-9C43-3AAE391C6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A5C0019E-5136-4C5E-A223-1E1717FD47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29705F60-CFE6-47C5-96E5-05E7731FC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090E047C-18BC-4180-8D10-9F18F517BA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A153194A-C8B1-46DB-9C6B-9847B06FAE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5C0235EA-4E98-43EA-9AAE-2BD893DEA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3">
            <a:extLst>
              <a:ext uri="{FF2B5EF4-FFF2-40B4-BE49-F238E27FC236}">
                <a16:creationId xmlns:a16="http://schemas.microsoft.com/office/drawing/2014/main" id="{2949803F-24FE-4F9C-A46E-247DF6E9AEB2}"/>
              </a:ext>
            </a:extLst>
          </p:cNvPr>
          <p:cNvPicPr>
            <a:picLocks noChangeAspect="1"/>
          </p:cNvPicPr>
          <p:nvPr/>
        </p:nvPicPr>
        <p:blipFill>
          <a:blip r:embed="rId2"/>
          <a:stretch>
            <a:fillRect/>
          </a:stretch>
        </p:blipFill>
        <p:spPr>
          <a:xfrm>
            <a:off x="3210059" y="3490645"/>
            <a:ext cx="8521534" cy="3110359"/>
          </a:xfrm>
          <a:prstGeom prst="rect">
            <a:avLst/>
          </a:prstGeom>
        </p:spPr>
      </p:pic>
      <p:sp>
        <p:nvSpPr>
          <p:cNvPr id="38" name="Rectangle 37">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650"/>
            <a:ext cx="606972" cy="36243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68334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22">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EEA1865C-4247-434B-9DA6-6705FE4740B9}"/>
              </a:ext>
            </a:extLst>
          </p:cNvPr>
          <p:cNvSpPr>
            <a:spLocks noGrp="1"/>
          </p:cNvSpPr>
          <p:nvPr>
            <p:ph type="title"/>
          </p:nvPr>
        </p:nvSpPr>
        <p:spPr>
          <a:xfrm>
            <a:off x="958506" y="800392"/>
            <a:ext cx="10264697" cy="1212102"/>
          </a:xfrm>
        </p:spPr>
        <p:txBody>
          <a:bodyPr>
            <a:normAutofit/>
          </a:bodyPr>
          <a:lstStyle/>
          <a:p>
            <a:r>
              <a:rPr lang="en-US" sz="4000" dirty="0">
                <a:solidFill>
                  <a:srgbClr val="FFFFFF"/>
                </a:solidFill>
              </a:rPr>
              <a:t>Tableau Data Source Connection </a:t>
            </a:r>
          </a:p>
        </p:txBody>
      </p:sp>
      <p:pic>
        <p:nvPicPr>
          <p:cNvPr id="10" name="Content Placeholder 3">
            <a:extLst>
              <a:ext uri="{FF2B5EF4-FFF2-40B4-BE49-F238E27FC236}">
                <a16:creationId xmlns:a16="http://schemas.microsoft.com/office/drawing/2014/main" id="{EDD470C0-6F8E-41CC-9179-AAD89DA34BD7}"/>
              </a:ext>
            </a:extLst>
          </p:cNvPr>
          <p:cNvPicPr>
            <a:picLocks noGrp="1" noChangeAspect="1"/>
          </p:cNvPicPr>
          <p:nvPr>
            <p:ph idx="1"/>
          </p:nvPr>
        </p:nvPicPr>
        <p:blipFill>
          <a:blip r:embed="rId2"/>
          <a:stretch>
            <a:fillRect/>
          </a:stretch>
        </p:blipFill>
        <p:spPr>
          <a:xfrm>
            <a:off x="509718" y="3270993"/>
            <a:ext cx="11162272" cy="2527168"/>
          </a:xfrm>
          <a:prstGeom prst="rect">
            <a:avLst/>
          </a:prstGeom>
        </p:spPr>
      </p:pic>
    </p:spTree>
    <p:extLst>
      <p:ext uri="{BB962C8B-B14F-4D97-AF65-F5344CB8AC3E}">
        <p14:creationId xmlns:p14="http://schemas.microsoft.com/office/powerpoint/2010/main" val="10059073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3AB6B-D551-4A9E-89A8-EF49D15DC388}"/>
              </a:ext>
            </a:extLst>
          </p:cNvPr>
          <p:cNvSpPr>
            <a:spLocks noGrp="1"/>
          </p:cNvSpPr>
          <p:nvPr>
            <p:ph type="title"/>
          </p:nvPr>
        </p:nvSpPr>
        <p:spPr>
          <a:xfrm>
            <a:off x="2252868" y="2473325"/>
            <a:ext cx="6299200" cy="1325563"/>
          </a:xfrm>
        </p:spPr>
        <p:txBody>
          <a:bodyPr>
            <a:normAutofit fontScale="90000"/>
          </a:bodyPr>
          <a:lstStyle/>
          <a:p>
            <a:r>
              <a:rPr lang="en-US" sz="4000" dirty="0"/>
              <a:t>Dimensions</a:t>
            </a:r>
            <a:br>
              <a:rPr lang="en-US" dirty="0"/>
            </a:br>
            <a:r>
              <a:rPr lang="en-US" sz="3100" dirty="0"/>
              <a:t>and </a:t>
            </a:r>
            <a:br>
              <a:rPr lang="en-US" dirty="0"/>
            </a:br>
            <a:r>
              <a:rPr lang="en-US" sz="4000" dirty="0"/>
              <a:t>Measures</a:t>
            </a:r>
            <a:endParaRPr lang="en-US" dirty="0"/>
          </a:p>
        </p:txBody>
      </p:sp>
      <p:pic>
        <p:nvPicPr>
          <p:cNvPr id="10" name="Picture 9">
            <a:extLst>
              <a:ext uri="{FF2B5EF4-FFF2-40B4-BE49-F238E27FC236}">
                <a16:creationId xmlns:a16="http://schemas.microsoft.com/office/drawing/2014/main" id="{50E91FC1-B57B-4451-ACFA-4A84CA4DA743}"/>
              </a:ext>
            </a:extLst>
          </p:cNvPr>
          <p:cNvPicPr>
            <a:picLocks noChangeAspect="1"/>
          </p:cNvPicPr>
          <p:nvPr/>
        </p:nvPicPr>
        <p:blipFill>
          <a:blip r:embed="rId2"/>
          <a:stretch>
            <a:fillRect/>
          </a:stretch>
        </p:blipFill>
        <p:spPr>
          <a:xfrm>
            <a:off x="5580268" y="72090"/>
            <a:ext cx="3352800" cy="6713819"/>
          </a:xfrm>
          <a:prstGeom prst="rect">
            <a:avLst/>
          </a:prstGeom>
        </p:spPr>
      </p:pic>
    </p:spTree>
    <p:extLst>
      <p:ext uri="{BB962C8B-B14F-4D97-AF65-F5344CB8AC3E}">
        <p14:creationId xmlns:p14="http://schemas.microsoft.com/office/powerpoint/2010/main" val="5203041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493985-56D4-4AE8-B921-C9732159F417}"/>
              </a:ext>
            </a:extLst>
          </p:cNvPr>
          <p:cNvSpPr>
            <a:spLocks noGrp="1"/>
          </p:cNvSpPr>
          <p:nvPr>
            <p:ph type="title"/>
          </p:nvPr>
        </p:nvSpPr>
        <p:spPr>
          <a:xfrm>
            <a:off x="795342" y="637953"/>
            <a:ext cx="8272458" cy="3189507"/>
          </a:xfrm>
        </p:spPr>
        <p:txBody>
          <a:bodyPr vert="horz" lIns="91440" tIns="45720" rIns="91440" bIns="45720" rtlCol="0" anchor="b">
            <a:normAutofit/>
          </a:bodyPr>
          <a:lstStyle/>
          <a:p>
            <a:r>
              <a:rPr lang="en-US" sz="8000" dirty="0">
                <a:solidFill>
                  <a:srgbClr val="FFFFFF"/>
                </a:solidFill>
              </a:rPr>
              <a:t>Dashboard Design</a:t>
            </a:r>
            <a:endParaRPr lang="en-US" sz="8000" kern="1200" dirty="0">
              <a:solidFill>
                <a:srgbClr val="FFFFFF"/>
              </a:solidFill>
              <a:latin typeface="+mj-lt"/>
              <a:ea typeface="+mj-ea"/>
              <a:cs typeface="+mj-cs"/>
            </a:endParaRPr>
          </a:p>
        </p:txBody>
      </p:sp>
      <p:sp>
        <p:nvSpPr>
          <p:cNvPr id="5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918405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A8D86B8-9CFB-4026-B7E3-4612FE6F42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444809" cy="3233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3C480D-17CB-46C0-8F76-DA116C238B49}"/>
              </a:ext>
            </a:extLst>
          </p:cNvPr>
          <p:cNvSpPr>
            <a:spLocks noGrp="1"/>
          </p:cNvSpPr>
          <p:nvPr>
            <p:ph type="title"/>
          </p:nvPr>
        </p:nvSpPr>
        <p:spPr>
          <a:xfrm>
            <a:off x="1166650" y="498764"/>
            <a:ext cx="2956464" cy="2468013"/>
          </a:xfrm>
        </p:spPr>
        <p:txBody>
          <a:bodyPr>
            <a:normAutofit/>
          </a:bodyPr>
          <a:lstStyle/>
          <a:p>
            <a:r>
              <a:rPr lang="en-US" sz="3500" dirty="0"/>
              <a:t>Calculated Fields and Hierarchies</a:t>
            </a:r>
          </a:p>
        </p:txBody>
      </p:sp>
      <p:sp>
        <p:nvSpPr>
          <p:cNvPr id="17" name="Rectangle 16">
            <a:extLst>
              <a:ext uri="{FF2B5EF4-FFF2-40B4-BE49-F238E27FC236}">
                <a16:creationId xmlns:a16="http://schemas.microsoft.com/office/drawing/2014/main" id="{BF647E38-F93D-4661-8D77-CE13EEB65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F12D5EFE-FB39-41DC-9EF1-35E74CAE29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20" name="Rectangle 64">
              <a:extLst>
                <a:ext uri="{FF2B5EF4-FFF2-40B4-BE49-F238E27FC236}">
                  <a16:creationId xmlns:a16="http://schemas.microsoft.com/office/drawing/2014/main" id="{1B7CD0B2-5F5D-4F87-8456-BDE111702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7EA18DCE-2198-4AD4-88DB-C76BF1BD5E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37346CE8-C916-44E5-8008-AC9C41AACC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6D45B332-43C4-4710-BD6E-03B910986A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03B920A7-07AB-42DD-8D57-14B42ABFEA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0567382A-527E-4676-8ECB-58780B443E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AA8E2C1D-47CA-4FC0-A38C-F9DA915B30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14F3AB2A-33AE-4E84-AE46-2DF143728D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5EF82880-CEBE-4C23-B353-20DD0DC5BC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E9CEF4C0-85A6-4C90-8081-C02827753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BCE0F06C-3B13-405E-8C01-C626CB425D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7471A3CC-871F-4154-8A64-1E3DA99B69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E28DD5C0-49C8-4293-B617-26DC91B3A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8F01A70A-B394-4075-B895-60507D860D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0DF401A9-FE71-4053-B9ED-4944FEA7F7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76199D43-6E5C-4C63-A589-CB90F5956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851AF64B-4FB4-4678-A513-4A8D65562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55FF2531-35F0-4E11-8A90-8147E65DA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4">
              <a:extLst>
                <a:ext uri="{FF2B5EF4-FFF2-40B4-BE49-F238E27FC236}">
                  <a16:creationId xmlns:a16="http://schemas.microsoft.com/office/drawing/2014/main" id="{A96A4628-82D0-4180-81EE-5823D5119B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A61D7BAC-9947-4023-983E-C955B7B95B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Rectangle 40">
            <a:extLst>
              <a:ext uri="{FF2B5EF4-FFF2-40B4-BE49-F238E27FC236}">
                <a16:creationId xmlns:a16="http://schemas.microsoft.com/office/drawing/2014/main" id="{D6C80E47-971C-437F-B030-191115B01D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59C1AC3-22D4-473F-A8E1-34CDF5725127}"/>
              </a:ext>
            </a:extLst>
          </p:cNvPr>
          <p:cNvPicPr>
            <a:picLocks noChangeAspect="1"/>
          </p:cNvPicPr>
          <p:nvPr/>
        </p:nvPicPr>
        <p:blipFill rotWithShape="1">
          <a:blip r:embed="rId2"/>
          <a:srcRect l="690" t="1" r="-3227" b="3"/>
          <a:stretch/>
        </p:blipFill>
        <p:spPr>
          <a:xfrm>
            <a:off x="4850400" y="607946"/>
            <a:ext cx="5423900" cy="2401690"/>
          </a:xfrm>
          <a:prstGeom prst="rect">
            <a:avLst/>
          </a:prstGeom>
        </p:spPr>
      </p:pic>
      <p:pic>
        <p:nvPicPr>
          <p:cNvPr id="4" name="Content Placeholder 3">
            <a:extLst>
              <a:ext uri="{FF2B5EF4-FFF2-40B4-BE49-F238E27FC236}">
                <a16:creationId xmlns:a16="http://schemas.microsoft.com/office/drawing/2014/main" id="{3271AA12-A9F9-4C8B-9089-5733CE8FFB54}"/>
              </a:ext>
            </a:extLst>
          </p:cNvPr>
          <p:cNvPicPr>
            <a:picLocks noChangeAspect="1"/>
          </p:cNvPicPr>
          <p:nvPr/>
        </p:nvPicPr>
        <p:blipFill rotWithShape="1">
          <a:blip r:embed="rId3"/>
          <a:srcRect l="13173" r="28203" b="-2"/>
          <a:stretch/>
        </p:blipFill>
        <p:spPr>
          <a:xfrm>
            <a:off x="1243088" y="3907788"/>
            <a:ext cx="2345518" cy="2062853"/>
          </a:xfrm>
          <a:prstGeom prst="rect">
            <a:avLst/>
          </a:prstGeom>
        </p:spPr>
      </p:pic>
      <p:pic>
        <p:nvPicPr>
          <p:cNvPr id="6" name="Picture 5">
            <a:extLst>
              <a:ext uri="{FF2B5EF4-FFF2-40B4-BE49-F238E27FC236}">
                <a16:creationId xmlns:a16="http://schemas.microsoft.com/office/drawing/2014/main" id="{4F3AB47E-2A91-4E49-A60B-120D554B8414}"/>
              </a:ext>
            </a:extLst>
          </p:cNvPr>
          <p:cNvPicPr>
            <a:picLocks noChangeAspect="1"/>
          </p:cNvPicPr>
          <p:nvPr/>
        </p:nvPicPr>
        <p:blipFill rotWithShape="1">
          <a:blip r:embed="rId4"/>
          <a:srcRect l="-343" r="17881" b="-1"/>
          <a:stretch/>
        </p:blipFill>
        <p:spPr>
          <a:xfrm>
            <a:off x="4759231" y="2756435"/>
            <a:ext cx="6897905" cy="1899326"/>
          </a:xfrm>
          <a:prstGeom prst="rect">
            <a:avLst/>
          </a:prstGeom>
        </p:spPr>
      </p:pic>
      <p:pic>
        <p:nvPicPr>
          <p:cNvPr id="7" name="Picture 6">
            <a:extLst>
              <a:ext uri="{FF2B5EF4-FFF2-40B4-BE49-F238E27FC236}">
                <a16:creationId xmlns:a16="http://schemas.microsoft.com/office/drawing/2014/main" id="{A36E11A6-7A0C-417B-8A59-1A8410D48960}"/>
              </a:ext>
            </a:extLst>
          </p:cNvPr>
          <p:cNvPicPr>
            <a:picLocks noChangeAspect="1"/>
          </p:cNvPicPr>
          <p:nvPr/>
        </p:nvPicPr>
        <p:blipFill rotWithShape="1">
          <a:blip r:embed="rId5"/>
          <a:srcRect l="1818" t="2266" r="3885"/>
          <a:stretch/>
        </p:blipFill>
        <p:spPr>
          <a:xfrm>
            <a:off x="4850400" y="4939214"/>
            <a:ext cx="4622800" cy="2202239"/>
          </a:xfrm>
          <a:prstGeom prst="rect">
            <a:avLst/>
          </a:prstGeom>
        </p:spPr>
      </p:pic>
    </p:spTree>
    <p:extLst>
      <p:ext uri="{BB962C8B-B14F-4D97-AF65-F5344CB8AC3E}">
        <p14:creationId xmlns:p14="http://schemas.microsoft.com/office/powerpoint/2010/main" val="37851839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4D9E5-483D-490B-9148-26826C23AA12}"/>
              </a:ext>
            </a:extLst>
          </p:cNvPr>
          <p:cNvSpPr>
            <a:spLocks noGrp="1"/>
          </p:cNvSpPr>
          <p:nvPr>
            <p:ph type="title"/>
          </p:nvPr>
        </p:nvSpPr>
        <p:spPr>
          <a:xfrm>
            <a:off x="4965430" y="629268"/>
            <a:ext cx="6586491" cy="1286160"/>
          </a:xfrm>
        </p:spPr>
        <p:txBody>
          <a:bodyPr anchor="b">
            <a:normAutofit/>
          </a:bodyPr>
          <a:lstStyle/>
          <a:p>
            <a:r>
              <a:rPr lang="en-US" dirty="0"/>
              <a:t>Overview</a:t>
            </a:r>
          </a:p>
        </p:txBody>
      </p:sp>
      <p:sp>
        <p:nvSpPr>
          <p:cNvPr id="3" name="Content Placeholder 2">
            <a:extLst>
              <a:ext uri="{FF2B5EF4-FFF2-40B4-BE49-F238E27FC236}">
                <a16:creationId xmlns:a16="http://schemas.microsoft.com/office/drawing/2014/main" id="{D1F712F4-B608-4860-9160-505E70D5C5B2}"/>
              </a:ext>
            </a:extLst>
          </p:cNvPr>
          <p:cNvSpPr>
            <a:spLocks noGrp="1"/>
          </p:cNvSpPr>
          <p:nvPr>
            <p:ph idx="1"/>
          </p:nvPr>
        </p:nvSpPr>
        <p:spPr>
          <a:xfrm>
            <a:off x="4965431" y="2438400"/>
            <a:ext cx="6586489" cy="3785419"/>
          </a:xfrm>
        </p:spPr>
        <p:txBody>
          <a:bodyPr>
            <a:normAutofit lnSpcReduction="10000"/>
          </a:bodyPr>
          <a:lstStyle/>
          <a:p>
            <a:r>
              <a:rPr lang="en-US" sz="2000" dirty="0"/>
              <a:t>About Company</a:t>
            </a:r>
          </a:p>
          <a:p>
            <a:r>
              <a:rPr lang="en-US" sz="2000" dirty="0"/>
              <a:t>Data source</a:t>
            </a:r>
          </a:p>
          <a:p>
            <a:pPr lvl="1"/>
            <a:r>
              <a:rPr lang="en-US" sz="2000" dirty="0"/>
              <a:t>OLTP Database </a:t>
            </a:r>
          </a:p>
          <a:p>
            <a:pPr lvl="1"/>
            <a:r>
              <a:rPr lang="en-US" sz="2000" dirty="0"/>
              <a:t>Datawarehouse</a:t>
            </a:r>
          </a:p>
          <a:p>
            <a:r>
              <a:rPr lang="en-US" sz="2000" dirty="0"/>
              <a:t>Business Questions </a:t>
            </a:r>
          </a:p>
          <a:p>
            <a:r>
              <a:rPr lang="en-US" sz="2000" dirty="0"/>
              <a:t>Tools Used</a:t>
            </a:r>
          </a:p>
          <a:p>
            <a:r>
              <a:rPr lang="en-US" sz="2000" dirty="0"/>
              <a:t>Connectivity </a:t>
            </a:r>
          </a:p>
          <a:p>
            <a:r>
              <a:rPr lang="en-US" sz="2000" dirty="0"/>
              <a:t>Visualizations and dashboard</a:t>
            </a:r>
          </a:p>
          <a:p>
            <a:r>
              <a:rPr lang="en-US" sz="2000" dirty="0"/>
              <a:t>Insights</a:t>
            </a:r>
          </a:p>
          <a:p>
            <a:r>
              <a:rPr lang="en-US" sz="2000" dirty="0"/>
              <a:t>Conclusion</a:t>
            </a:r>
          </a:p>
          <a:p>
            <a:endParaRPr lang="en-US" sz="2000" dirty="0"/>
          </a:p>
          <a:p>
            <a:endParaRPr lang="en-US" sz="2000" dirty="0"/>
          </a:p>
        </p:txBody>
      </p:sp>
      <p:pic>
        <p:nvPicPr>
          <p:cNvPr id="5" name="Picture 4">
            <a:extLst>
              <a:ext uri="{FF2B5EF4-FFF2-40B4-BE49-F238E27FC236}">
                <a16:creationId xmlns:a16="http://schemas.microsoft.com/office/drawing/2014/main" id="{3A9D9DE1-6331-436C-963E-802F28EF9746}"/>
              </a:ext>
            </a:extLst>
          </p:cNvPr>
          <p:cNvPicPr>
            <a:picLocks noChangeAspect="1"/>
          </p:cNvPicPr>
          <p:nvPr/>
        </p:nvPicPr>
        <p:blipFill rotWithShape="1">
          <a:blip r:embed="rId2"/>
          <a:srcRect l="34302" r="20579"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4C81B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04083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F2B04A2-3565-41F9-82FA-BD9709AE628C}"/>
              </a:ext>
            </a:extLst>
          </p:cNvPr>
          <p:cNvPicPr>
            <a:picLocks noGrp="1" noChangeAspect="1"/>
          </p:cNvPicPr>
          <p:nvPr>
            <p:ph idx="1"/>
          </p:nvPr>
        </p:nvPicPr>
        <p:blipFill rotWithShape="1">
          <a:blip r:embed="rId2"/>
          <a:srcRect l="12094" t="10845" r="11447" b="14551"/>
          <a:stretch/>
        </p:blipFill>
        <p:spPr>
          <a:xfrm>
            <a:off x="360945" y="133563"/>
            <a:ext cx="11268849" cy="6185043"/>
          </a:xfrm>
          <a:prstGeom prst="rect">
            <a:avLst/>
          </a:prstGeom>
        </p:spPr>
      </p:pic>
      <p:sp>
        <p:nvSpPr>
          <p:cNvPr id="8" name="TextBox 7">
            <a:extLst>
              <a:ext uri="{FF2B5EF4-FFF2-40B4-BE49-F238E27FC236}">
                <a16:creationId xmlns:a16="http://schemas.microsoft.com/office/drawing/2014/main" id="{E1B3E22F-E763-4D55-A3FB-6986D4F4A20C}"/>
              </a:ext>
            </a:extLst>
          </p:cNvPr>
          <p:cNvSpPr txBox="1"/>
          <p:nvPr/>
        </p:nvSpPr>
        <p:spPr>
          <a:xfrm>
            <a:off x="5147353" y="6318605"/>
            <a:ext cx="1253447" cy="369332"/>
          </a:xfrm>
          <a:prstGeom prst="rect">
            <a:avLst/>
          </a:prstGeom>
          <a:noFill/>
        </p:spPr>
        <p:txBody>
          <a:bodyPr wrap="square">
            <a:spAutoFit/>
          </a:bodyPr>
          <a:lstStyle/>
          <a:p>
            <a:r>
              <a:rPr lang="en-US" dirty="0"/>
              <a:t>Dashboard</a:t>
            </a:r>
          </a:p>
        </p:txBody>
      </p:sp>
    </p:spTree>
    <p:extLst>
      <p:ext uri="{BB962C8B-B14F-4D97-AF65-F5344CB8AC3E}">
        <p14:creationId xmlns:p14="http://schemas.microsoft.com/office/powerpoint/2010/main" val="1383153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5C55F0BA-7D8B-4753-AB68-D54E59A24A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4D38F8A-587D-4729-92E9-8A06B984408F}"/>
              </a:ext>
            </a:extLst>
          </p:cNvPr>
          <p:cNvSpPr txBox="1"/>
          <p:nvPr/>
        </p:nvSpPr>
        <p:spPr>
          <a:xfrm>
            <a:off x="4380081" y="6375400"/>
            <a:ext cx="3431837" cy="369332"/>
          </a:xfrm>
          <a:prstGeom prst="rect">
            <a:avLst/>
          </a:prstGeom>
          <a:noFill/>
        </p:spPr>
        <p:txBody>
          <a:bodyPr wrap="none" rtlCol="0">
            <a:spAutoFit/>
          </a:bodyPr>
          <a:lstStyle/>
          <a:p>
            <a:r>
              <a:rPr lang="en-US" dirty="0"/>
              <a:t>Pie chart of overall sales and profit</a:t>
            </a:r>
          </a:p>
        </p:txBody>
      </p:sp>
      <p:pic>
        <p:nvPicPr>
          <p:cNvPr id="33" name="Content Placeholder 5">
            <a:extLst>
              <a:ext uri="{FF2B5EF4-FFF2-40B4-BE49-F238E27FC236}">
                <a16:creationId xmlns:a16="http://schemas.microsoft.com/office/drawing/2014/main" id="{8F30A2CB-A0B4-46F3-B0CB-AA0F8366F69F}"/>
              </a:ext>
            </a:extLst>
          </p:cNvPr>
          <p:cNvPicPr>
            <a:picLocks noGrp="1" noChangeAspect="1"/>
          </p:cNvPicPr>
          <p:nvPr>
            <p:ph idx="1"/>
          </p:nvPr>
        </p:nvPicPr>
        <p:blipFill rotWithShape="1">
          <a:blip r:embed="rId2"/>
          <a:srcRect r="7418" b="-2"/>
          <a:stretch/>
        </p:blipFill>
        <p:spPr>
          <a:xfrm>
            <a:off x="673100" y="368502"/>
            <a:ext cx="10655299" cy="5868394"/>
          </a:xfrm>
          <a:prstGeom prst="rect">
            <a:avLst/>
          </a:prstGeom>
          <a:effectLst/>
        </p:spPr>
      </p:pic>
    </p:spTree>
    <p:extLst>
      <p:ext uri="{BB962C8B-B14F-4D97-AF65-F5344CB8AC3E}">
        <p14:creationId xmlns:p14="http://schemas.microsoft.com/office/powerpoint/2010/main" val="3583068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5C55F0BA-7D8B-4753-AB68-D54E59A24A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ontent Placeholder 1">
            <a:extLst>
              <a:ext uri="{FF2B5EF4-FFF2-40B4-BE49-F238E27FC236}">
                <a16:creationId xmlns:a16="http://schemas.microsoft.com/office/drawing/2014/main" id="{3BE07B58-35C4-4580-852F-A99B5E5EDF10}"/>
              </a:ext>
            </a:extLst>
          </p:cNvPr>
          <p:cNvPicPr>
            <a:picLocks noGrp="1" noChangeAspect="1"/>
          </p:cNvPicPr>
          <p:nvPr>
            <p:ph idx="1"/>
          </p:nvPr>
        </p:nvPicPr>
        <p:blipFill>
          <a:blip r:embed="rId3"/>
          <a:stretch>
            <a:fillRect/>
          </a:stretch>
        </p:blipFill>
        <p:spPr>
          <a:xfrm>
            <a:off x="426430" y="425450"/>
            <a:ext cx="11336089" cy="5524500"/>
          </a:xfrm>
          <a:prstGeom prst="rect">
            <a:avLst/>
          </a:prstGeom>
        </p:spPr>
      </p:pic>
      <p:sp>
        <p:nvSpPr>
          <p:cNvPr id="18" name="TextBox 17">
            <a:extLst>
              <a:ext uri="{FF2B5EF4-FFF2-40B4-BE49-F238E27FC236}">
                <a16:creationId xmlns:a16="http://schemas.microsoft.com/office/drawing/2014/main" id="{C4D38F8A-587D-4729-92E9-8A06B984408F}"/>
              </a:ext>
            </a:extLst>
          </p:cNvPr>
          <p:cNvSpPr txBox="1"/>
          <p:nvPr/>
        </p:nvSpPr>
        <p:spPr>
          <a:xfrm>
            <a:off x="4702426" y="6219309"/>
            <a:ext cx="1397370" cy="369332"/>
          </a:xfrm>
          <a:prstGeom prst="rect">
            <a:avLst/>
          </a:prstGeom>
          <a:noFill/>
        </p:spPr>
        <p:txBody>
          <a:bodyPr wrap="none" rtlCol="0">
            <a:spAutoFit/>
          </a:bodyPr>
          <a:lstStyle/>
          <a:p>
            <a:r>
              <a:rPr lang="en-US" dirty="0"/>
              <a:t>Sales by year</a:t>
            </a:r>
          </a:p>
        </p:txBody>
      </p:sp>
    </p:spTree>
    <p:extLst>
      <p:ext uri="{BB962C8B-B14F-4D97-AF65-F5344CB8AC3E}">
        <p14:creationId xmlns:p14="http://schemas.microsoft.com/office/powerpoint/2010/main" val="30301892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5C55F0BA-7D8B-4753-AB68-D54E59A24A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4D38F8A-587D-4729-92E9-8A06B984408F}"/>
              </a:ext>
            </a:extLst>
          </p:cNvPr>
          <p:cNvSpPr txBox="1"/>
          <p:nvPr/>
        </p:nvSpPr>
        <p:spPr>
          <a:xfrm>
            <a:off x="4702426" y="6219309"/>
            <a:ext cx="2427011" cy="369332"/>
          </a:xfrm>
          <a:prstGeom prst="rect">
            <a:avLst/>
          </a:prstGeom>
          <a:noFill/>
        </p:spPr>
        <p:txBody>
          <a:bodyPr wrap="none" rtlCol="0">
            <a:spAutoFit/>
          </a:bodyPr>
          <a:lstStyle/>
          <a:p>
            <a:r>
              <a:rPr lang="en-US" dirty="0"/>
              <a:t>Sales by Date drilldown</a:t>
            </a:r>
          </a:p>
        </p:txBody>
      </p:sp>
      <p:pic>
        <p:nvPicPr>
          <p:cNvPr id="5" name="Content Placeholder 4">
            <a:extLst>
              <a:ext uri="{FF2B5EF4-FFF2-40B4-BE49-F238E27FC236}">
                <a16:creationId xmlns:a16="http://schemas.microsoft.com/office/drawing/2014/main" id="{663B8AE0-DA23-4BCE-BC63-D6B3955B6B69}"/>
              </a:ext>
            </a:extLst>
          </p:cNvPr>
          <p:cNvPicPr>
            <a:picLocks noGrp="1" noChangeAspect="1"/>
          </p:cNvPicPr>
          <p:nvPr>
            <p:ph idx="1"/>
          </p:nvPr>
        </p:nvPicPr>
        <p:blipFill>
          <a:blip r:embed="rId3"/>
          <a:stretch>
            <a:fillRect/>
          </a:stretch>
        </p:blipFill>
        <p:spPr>
          <a:xfrm>
            <a:off x="654449" y="269359"/>
            <a:ext cx="10463466" cy="5907604"/>
          </a:xfrm>
          <a:prstGeom prst="rect">
            <a:avLst/>
          </a:prstGeom>
        </p:spPr>
      </p:pic>
    </p:spTree>
    <p:extLst>
      <p:ext uri="{BB962C8B-B14F-4D97-AF65-F5344CB8AC3E}">
        <p14:creationId xmlns:p14="http://schemas.microsoft.com/office/powerpoint/2010/main" val="6266676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5C55F0BA-7D8B-4753-AB68-D54E59A24A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ontent Placeholder 1">
            <a:extLst>
              <a:ext uri="{FF2B5EF4-FFF2-40B4-BE49-F238E27FC236}">
                <a16:creationId xmlns:a16="http://schemas.microsoft.com/office/drawing/2014/main" id="{D1A2450E-2EF8-41E0-ABEC-178F4D6EB695}"/>
              </a:ext>
            </a:extLst>
          </p:cNvPr>
          <p:cNvPicPr>
            <a:picLocks noGrp="1" noChangeAspect="1"/>
          </p:cNvPicPr>
          <p:nvPr>
            <p:ph idx="1"/>
          </p:nvPr>
        </p:nvPicPr>
        <p:blipFill>
          <a:blip r:embed="rId2"/>
          <a:stretch>
            <a:fillRect/>
          </a:stretch>
        </p:blipFill>
        <p:spPr>
          <a:xfrm>
            <a:off x="406279" y="584200"/>
            <a:ext cx="11376392" cy="5397500"/>
          </a:xfrm>
          <a:prstGeom prst="rect">
            <a:avLst/>
          </a:prstGeom>
        </p:spPr>
      </p:pic>
      <p:sp>
        <p:nvSpPr>
          <p:cNvPr id="18" name="TextBox 17">
            <a:extLst>
              <a:ext uri="{FF2B5EF4-FFF2-40B4-BE49-F238E27FC236}">
                <a16:creationId xmlns:a16="http://schemas.microsoft.com/office/drawing/2014/main" id="{C4D38F8A-587D-4729-92E9-8A06B984408F}"/>
              </a:ext>
            </a:extLst>
          </p:cNvPr>
          <p:cNvSpPr txBox="1"/>
          <p:nvPr/>
        </p:nvSpPr>
        <p:spPr>
          <a:xfrm>
            <a:off x="5205581" y="6273800"/>
            <a:ext cx="1112805" cy="369332"/>
          </a:xfrm>
          <a:prstGeom prst="rect">
            <a:avLst/>
          </a:prstGeom>
          <a:noFill/>
        </p:spPr>
        <p:txBody>
          <a:bodyPr wrap="none" rtlCol="0">
            <a:spAutoFit/>
          </a:bodyPr>
          <a:lstStyle/>
          <a:p>
            <a:r>
              <a:rPr lang="en-US" dirty="0"/>
              <a:t>Units sold</a:t>
            </a:r>
          </a:p>
        </p:txBody>
      </p:sp>
    </p:spTree>
    <p:extLst>
      <p:ext uri="{BB962C8B-B14F-4D97-AF65-F5344CB8AC3E}">
        <p14:creationId xmlns:p14="http://schemas.microsoft.com/office/powerpoint/2010/main" val="18521025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5C55F0BA-7D8B-4753-AB68-D54E59A24A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ontent Placeholder 1">
            <a:extLst>
              <a:ext uri="{FF2B5EF4-FFF2-40B4-BE49-F238E27FC236}">
                <a16:creationId xmlns:a16="http://schemas.microsoft.com/office/drawing/2014/main" id="{F211AC2B-EC9E-4D83-AE45-463ABCE310FB}"/>
              </a:ext>
            </a:extLst>
          </p:cNvPr>
          <p:cNvPicPr>
            <a:picLocks noGrp="1" noChangeAspect="1"/>
          </p:cNvPicPr>
          <p:nvPr>
            <p:ph idx="1"/>
          </p:nvPr>
        </p:nvPicPr>
        <p:blipFill>
          <a:blip r:embed="rId2"/>
          <a:stretch>
            <a:fillRect/>
          </a:stretch>
        </p:blipFill>
        <p:spPr>
          <a:xfrm>
            <a:off x="584200" y="550499"/>
            <a:ext cx="10881501" cy="5684366"/>
          </a:xfrm>
          <a:prstGeom prst="rect">
            <a:avLst/>
          </a:prstGeom>
        </p:spPr>
      </p:pic>
      <p:sp>
        <p:nvSpPr>
          <p:cNvPr id="18" name="TextBox 17">
            <a:extLst>
              <a:ext uri="{FF2B5EF4-FFF2-40B4-BE49-F238E27FC236}">
                <a16:creationId xmlns:a16="http://schemas.microsoft.com/office/drawing/2014/main" id="{C4D38F8A-587D-4729-92E9-8A06B984408F}"/>
              </a:ext>
            </a:extLst>
          </p:cNvPr>
          <p:cNvSpPr txBox="1"/>
          <p:nvPr/>
        </p:nvSpPr>
        <p:spPr>
          <a:xfrm>
            <a:off x="4811881" y="6436933"/>
            <a:ext cx="1803507" cy="369332"/>
          </a:xfrm>
          <a:prstGeom prst="rect">
            <a:avLst/>
          </a:prstGeom>
          <a:noFill/>
        </p:spPr>
        <p:txBody>
          <a:bodyPr wrap="none" rtlCol="0">
            <a:spAutoFit/>
          </a:bodyPr>
          <a:lstStyle/>
          <a:p>
            <a:r>
              <a:rPr lang="en-US" dirty="0"/>
              <a:t>Top sold product</a:t>
            </a:r>
          </a:p>
        </p:txBody>
      </p:sp>
    </p:spTree>
    <p:extLst>
      <p:ext uri="{BB962C8B-B14F-4D97-AF65-F5344CB8AC3E}">
        <p14:creationId xmlns:p14="http://schemas.microsoft.com/office/powerpoint/2010/main" val="13012765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5C55F0BA-7D8B-4753-AB68-D54E59A24A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4D38F8A-587D-4729-92E9-8A06B984408F}"/>
              </a:ext>
            </a:extLst>
          </p:cNvPr>
          <p:cNvSpPr txBox="1"/>
          <p:nvPr/>
        </p:nvSpPr>
        <p:spPr>
          <a:xfrm>
            <a:off x="5154781" y="6468214"/>
            <a:ext cx="1520609" cy="369332"/>
          </a:xfrm>
          <a:prstGeom prst="rect">
            <a:avLst/>
          </a:prstGeom>
          <a:noFill/>
        </p:spPr>
        <p:txBody>
          <a:bodyPr wrap="none" rtlCol="0">
            <a:spAutoFit/>
          </a:bodyPr>
          <a:lstStyle/>
          <a:p>
            <a:r>
              <a:rPr lang="en-US" dirty="0"/>
              <a:t>Sales by sates</a:t>
            </a:r>
          </a:p>
        </p:txBody>
      </p:sp>
      <p:pic>
        <p:nvPicPr>
          <p:cNvPr id="5" name="Content Placeholder 4">
            <a:extLst>
              <a:ext uri="{FF2B5EF4-FFF2-40B4-BE49-F238E27FC236}">
                <a16:creationId xmlns:a16="http://schemas.microsoft.com/office/drawing/2014/main" id="{FB234524-FFF0-4DBA-A16C-A51501FAD9D8}"/>
              </a:ext>
            </a:extLst>
          </p:cNvPr>
          <p:cNvPicPr>
            <a:picLocks noGrp="1" noChangeAspect="1"/>
          </p:cNvPicPr>
          <p:nvPr>
            <p:ph idx="1"/>
          </p:nvPr>
        </p:nvPicPr>
        <p:blipFill>
          <a:blip r:embed="rId2"/>
          <a:stretch>
            <a:fillRect/>
          </a:stretch>
        </p:blipFill>
        <p:spPr>
          <a:xfrm>
            <a:off x="537269" y="267682"/>
            <a:ext cx="11084213" cy="6117516"/>
          </a:xfrm>
          <a:prstGeom prst="rect">
            <a:avLst/>
          </a:prstGeom>
        </p:spPr>
      </p:pic>
    </p:spTree>
    <p:extLst>
      <p:ext uri="{BB962C8B-B14F-4D97-AF65-F5344CB8AC3E}">
        <p14:creationId xmlns:p14="http://schemas.microsoft.com/office/powerpoint/2010/main" val="23274750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5C55F0BA-7D8B-4753-AB68-D54E59A24A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4D38F8A-587D-4729-92E9-8A06B984408F}"/>
              </a:ext>
            </a:extLst>
          </p:cNvPr>
          <p:cNvSpPr txBox="1"/>
          <p:nvPr/>
        </p:nvSpPr>
        <p:spPr>
          <a:xfrm>
            <a:off x="5154781" y="6468214"/>
            <a:ext cx="3759555" cy="369332"/>
          </a:xfrm>
          <a:prstGeom prst="rect">
            <a:avLst/>
          </a:prstGeom>
          <a:noFill/>
        </p:spPr>
        <p:txBody>
          <a:bodyPr wrap="none" rtlCol="0">
            <a:spAutoFit/>
          </a:bodyPr>
          <a:lstStyle/>
          <a:p>
            <a:r>
              <a:rPr lang="en-US" dirty="0"/>
              <a:t>Sales by categories and subcategories</a:t>
            </a:r>
          </a:p>
        </p:txBody>
      </p:sp>
      <p:pic>
        <p:nvPicPr>
          <p:cNvPr id="7" name="Content Placeholder 6">
            <a:extLst>
              <a:ext uri="{FF2B5EF4-FFF2-40B4-BE49-F238E27FC236}">
                <a16:creationId xmlns:a16="http://schemas.microsoft.com/office/drawing/2014/main" id="{2A617A74-50D5-455B-B97C-A1C75F210360}"/>
              </a:ext>
            </a:extLst>
          </p:cNvPr>
          <p:cNvPicPr>
            <a:picLocks noGrp="1" noChangeAspect="1"/>
          </p:cNvPicPr>
          <p:nvPr>
            <p:ph idx="1"/>
          </p:nvPr>
        </p:nvPicPr>
        <p:blipFill>
          <a:blip r:embed="rId2"/>
          <a:stretch>
            <a:fillRect/>
          </a:stretch>
        </p:blipFill>
        <p:spPr>
          <a:xfrm>
            <a:off x="657936" y="219868"/>
            <a:ext cx="11076864" cy="6115274"/>
          </a:xfrm>
          <a:prstGeom prst="rect">
            <a:avLst/>
          </a:prstGeom>
        </p:spPr>
      </p:pic>
    </p:spTree>
    <p:extLst>
      <p:ext uri="{BB962C8B-B14F-4D97-AF65-F5344CB8AC3E}">
        <p14:creationId xmlns:p14="http://schemas.microsoft.com/office/powerpoint/2010/main" val="3776214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5C55F0BA-7D8B-4753-AB68-D54E59A24A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4D38F8A-587D-4729-92E9-8A06B984408F}"/>
              </a:ext>
            </a:extLst>
          </p:cNvPr>
          <p:cNvSpPr txBox="1"/>
          <p:nvPr/>
        </p:nvSpPr>
        <p:spPr>
          <a:xfrm>
            <a:off x="3872081" y="6488668"/>
            <a:ext cx="4702826" cy="369332"/>
          </a:xfrm>
          <a:prstGeom prst="rect">
            <a:avLst/>
          </a:prstGeom>
          <a:noFill/>
        </p:spPr>
        <p:txBody>
          <a:bodyPr wrap="none" rtlCol="0">
            <a:spAutoFit/>
          </a:bodyPr>
          <a:lstStyle/>
          <a:p>
            <a:r>
              <a:rPr lang="en-US" dirty="0"/>
              <a:t>Sales by categories and subcategories drill down</a:t>
            </a:r>
          </a:p>
        </p:txBody>
      </p:sp>
      <p:pic>
        <p:nvPicPr>
          <p:cNvPr id="4" name="Content Placeholder 3">
            <a:extLst>
              <a:ext uri="{FF2B5EF4-FFF2-40B4-BE49-F238E27FC236}">
                <a16:creationId xmlns:a16="http://schemas.microsoft.com/office/drawing/2014/main" id="{83F7D59C-F6C3-4452-879D-738356207992}"/>
              </a:ext>
            </a:extLst>
          </p:cNvPr>
          <p:cNvPicPr>
            <a:picLocks noGrp="1" noChangeAspect="1"/>
          </p:cNvPicPr>
          <p:nvPr>
            <p:ph idx="1"/>
          </p:nvPr>
        </p:nvPicPr>
        <p:blipFill>
          <a:blip r:embed="rId2"/>
          <a:stretch>
            <a:fillRect/>
          </a:stretch>
        </p:blipFill>
        <p:spPr>
          <a:xfrm>
            <a:off x="715197" y="212482"/>
            <a:ext cx="10562403" cy="6052531"/>
          </a:xfrm>
          <a:prstGeom prst="rect">
            <a:avLst/>
          </a:prstGeom>
        </p:spPr>
      </p:pic>
    </p:spTree>
    <p:extLst>
      <p:ext uri="{BB962C8B-B14F-4D97-AF65-F5344CB8AC3E}">
        <p14:creationId xmlns:p14="http://schemas.microsoft.com/office/powerpoint/2010/main" val="31315582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F2B04A2-3565-41F9-82FA-BD9709AE628C}"/>
              </a:ext>
            </a:extLst>
          </p:cNvPr>
          <p:cNvPicPr>
            <a:picLocks noGrp="1" noChangeAspect="1"/>
          </p:cNvPicPr>
          <p:nvPr>
            <p:ph idx="1"/>
          </p:nvPr>
        </p:nvPicPr>
        <p:blipFill rotWithShape="1">
          <a:blip r:embed="rId2"/>
          <a:srcRect l="12094" t="10845" r="11447" b="14551"/>
          <a:stretch/>
        </p:blipFill>
        <p:spPr>
          <a:xfrm>
            <a:off x="360945" y="133563"/>
            <a:ext cx="11268849" cy="6185043"/>
          </a:xfrm>
          <a:prstGeom prst="rect">
            <a:avLst/>
          </a:prstGeom>
        </p:spPr>
      </p:pic>
      <p:sp>
        <p:nvSpPr>
          <p:cNvPr id="8" name="TextBox 7">
            <a:extLst>
              <a:ext uri="{FF2B5EF4-FFF2-40B4-BE49-F238E27FC236}">
                <a16:creationId xmlns:a16="http://schemas.microsoft.com/office/drawing/2014/main" id="{E1B3E22F-E763-4D55-A3FB-6986D4F4A20C}"/>
              </a:ext>
            </a:extLst>
          </p:cNvPr>
          <p:cNvSpPr txBox="1"/>
          <p:nvPr/>
        </p:nvSpPr>
        <p:spPr>
          <a:xfrm>
            <a:off x="5147353" y="6318605"/>
            <a:ext cx="1253447" cy="369332"/>
          </a:xfrm>
          <a:prstGeom prst="rect">
            <a:avLst/>
          </a:prstGeom>
          <a:noFill/>
        </p:spPr>
        <p:txBody>
          <a:bodyPr wrap="square">
            <a:spAutoFit/>
          </a:bodyPr>
          <a:lstStyle/>
          <a:p>
            <a:r>
              <a:rPr lang="en-US" dirty="0"/>
              <a:t>Dashboard</a:t>
            </a:r>
          </a:p>
        </p:txBody>
      </p:sp>
    </p:spTree>
    <p:extLst>
      <p:ext uri="{BB962C8B-B14F-4D97-AF65-F5344CB8AC3E}">
        <p14:creationId xmlns:p14="http://schemas.microsoft.com/office/powerpoint/2010/main" val="12828239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493985-56D4-4AE8-B921-C9732159F417}"/>
              </a:ext>
            </a:extLst>
          </p:cNvPr>
          <p:cNvSpPr>
            <a:spLocks noGrp="1"/>
          </p:cNvSpPr>
          <p:nvPr>
            <p:ph type="title"/>
          </p:nvPr>
        </p:nvSpPr>
        <p:spPr>
          <a:xfrm>
            <a:off x="795342" y="637953"/>
            <a:ext cx="8272458" cy="3189507"/>
          </a:xfrm>
        </p:spPr>
        <p:txBody>
          <a:bodyPr vert="horz" lIns="91440" tIns="45720" rIns="91440" bIns="45720" rtlCol="0" anchor="b">
            <a:normAutofit/>
          </a:bodyPr>
          <a:lstStyle/>
          <a:p>
            <a:r>
              <a:rPr lang="en-US" sz="8000" kern="1200" dirty="0">
                <a:solidFill>
                  <a:srgbClr val="FFFFFF"/>
                </a:solidFill>
                <a:latin typeface="+mj-lt"/>
                <a:ea typeface="+mj-ea"/>
                <a:cs typeface="+mj-cs"/>
              </a:rPr>
              <a:t>About Company</a:t>
            </a:r>
          </a:p>
        </p:txBody>
      </p:sp>
      <p:sp>
        <p:nvSpPr>
          <p:cNvPr id="5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20224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493985-56D4-4AE8-B921-C9732159F417}"/>
              </a:ext>
            </a:extLst>
          </p:cNvPr>
          <p:cNvSpPr>
            <a:spLocks noGrp="1"/>
          </p:cNvSpPr>
          <p:nvPr>
            <p:ph type="title"/>
          </p:nvPr>
        </p:nvSpPr>
        <p:spPr>
          <a:xfrm>
            <a:off x="795342" y="637953"/>
            <a:ext cx="8272458" cy="3189507"/>
          </a:xfrm>
        </p:spPr>
        <p:txBody>
          <a:bodyPr vert="horz" lIns="91440" tIns="45720" rIns="91440" bIns="45720" rtlCol="0" anchor="b">
            <a:normAutofit/>
          </a:bodyPr>
          <a:lstStyle/>
          <a:p>
            <a:r>
              <a:rPr lang="en-US" sz="8000" kern="1200" dirty="0">
                <a:solidFill>
                  <a:srgbClr val="FFFFFF"/>
                </a:solidFill>
                <a:latin typeface="+mj-lt"/>
                <a:ea typeface="+mj-ea"/>
                <a:cs typeface="+mj-cs"/>
              </a:rPr>
              <a:t>Insights</a:t>
            </a:r>
          </a:p>
        </p:txBody>
      </p:sp>
      <p:sp>
        <p:nvSpPr>
          <p:cNvPr id="5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803789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493985-56D4-4AE8-B921-C9732159F417}"/>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Insights</a:t>
            </a:r>
          </a:p>
        </p:txBody>
      </p:sp>
      <p:cxnSp>
        <p:nvCxnSpPr>
          <p:cNvPr id="19"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F3BE2B8-8018-40A3-9DEF-CE1CCDE948F3}"/>
              </a:ext>
            </a:extLst>
          </p:cNvPr>
          <p:cNvSpPr>
            <a:spLocks noGrp="1"/>
          </p:cNvSpPr>
          <p:nvPr>
            <p:ph idx="1"/>
          </p:nvPr>
        </p:nvSpPr>
        <p:spPr>
          <a:xfrm>
            <a:off x="4976031" y="963877"/>
            <a:ext cx="6377769" cy="4930246"/>
          </a:xfrm>
        </p:spPr>
        <p:txBody>
          <a:bodyPr anchor="ctr">
            <a:normAutofit/>
          </a:bodyPr>
          <a:lstStyle/>
          <a:p>
            <a:pPr marL="0" indent="0">
              <a:buNone/>
            </a:pPr>
            <a:r>
              <a:rPr lang="en-US" sz="2400" dirty="0"/>
              <a:t>Based on Exploring the dashboard. </a:t>
            </a:r>
          </a:p>
          <a:p>
            <a:r>
              <a:rPr lang="en-US" sz="2400" dirty="0"/>
              <a:t>USA has more then 50% of overall sales. We have sales in Almost every state. </a:t>
            </a:r>
          </a:p>
          <a:p>
            <a:r>
              <a:rPr lang="en-US" sz="2400" dirty="0"/>
              <a:t>Other countries has less sales as compared to USA because:</a:t>
            </a:r>
          </a:p>
          <a:p>
            <a:pPr lvl="1"/>
            <a:r>
              <a:rPr lang="en-US" dirty="0"/>
              <a:t>Smaller area and lesser population. </a:t>
            </a:r>
          </a:p>
          <a:p>
            <a:pPr lvl="1"/>
            <a:r>
              <a:rPr lang="en-US" dirty="0"/>
              <a:t>No sales in some regions</a:t>
            </a:r>
            <a:endParaRPr lang="en-US" sz="2400" dirty="0"/>
          </a:p>
          <a:p>
            <a:r>
              <a:rPr lang="en-US" sz="2400" dirty="0"/>
              <a:t>Overall, sales of 1031.41 million USD</a:t>
            </a:r>
            <a:endParaRPr lang="en-US" dirty="0"/>
          </a:p>
        </p:txBody>
      </p:sp>
    </p:spTree>
    <p:extLst>
      <p:ext uri="{BB962C8B-B14F-4D97-AF65-F5344CB8AC3E}">
        <p14:creationId xmlns:p14="http://schemas.microsoft.com/office/powerpoint/2010/main" val="1434371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493985-56D4-4AE8-B921-C9732159F417}"/>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Insights</a:t>
            </a:r>
            <a:br>
              <a:rPr lang="en-US" dirty="0">
                <a:solidFill>
                  <a:schemeClr val="accent1"/>
                </a:solidFill>
              </a:rPr>
            </a:br>
            <a:r>
              <a:rPr lang="en-US" dirty="0">
                <a:solidFill>
                  <a:schemeClr val="accent1"/>
                </a:solidFill>
              </a:rPr>
              <a:t>2010</a:t>
            </a:r>
          </a:p>
        </p:txBody>
      </p:sp>
      <p:cxnSp>
        <p:nvCxnSpPr>
          <p:cNvPr id="19"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F3BE2B8-8018-40A3-9DEF-CE1CCDE948F3}"/>
              </a:ext>
            </a:extLst>
          </p:cNvPr>
          <p:cNvSpPr>
            <a:spLocks noGrp="1"/>
          </p:cNvSpPr>
          <p:nvPr>
            <p:ph idx="1"/>
          </p:nvPr>
        </p:nvSpPr>
        <p:spPr>
          <a:xfrm>
            <a:off x="4976031" y="963877"/>
            <a:ext cx="6377769" cy="4930246"/>
          </a:xfrm>
        </p:spPr>
        <p:txBody>
          <a:bodyPr anchor="ctr">
            <a:normAutofit/>
          </a:bodyPr>
          <a:lstStyle/>
          <a:p>
            <a:pPr marL="0" indent="0">
              <a:buNone/>
            </a:pPr>
            <a:r>
              <a:rPr lang="en-US" sz="2400" dirty="0"/>
              <a:t>For USA:</a:t>
            </a:r>
          </a:p>
          <a:p>
            <a:r>
              <a:rPr lang="en-US" sz="2400" dirty="0"/>
              <a:t>2010 December stared selling online.</a:t>
            </a:r>
          </a:p>
          <a:p>
            <a:r>
              <a:rPr lang="en-US" sz="2400" dirty="0"/>
              <a:t>Only Bikes were sold at that time. </a:t>
            </a:r>
          </a:p>
          <a:p>
            <a:r>
              <a:rPr lang="en-US" sz="2400" dirty="0"/>
              <a:t>South East, mid west, north east has no sales.</a:t>
            </a:r>
          </a:p>
          <a:p>
            <a:r>
              <a:rPr lang="en-US" sz="2400" dirty="0"/>
              <a:t>Overall, sales of 1.7 million USD</a:t>
            </a:r>
          </a:p>
          <a:p>
            <a:pPr marL="0" indent="0">
              <a:buNone/>
            </a:pPr>
            <a:r>
              <a:rPr lang="en-US" sz="2400" dirty="0"/>
              <a:t> </a:t>
            </a:r>
          </a:p>
        </p:txBody>
      </p:sp>
    </p:spTree>
    <p:extLst>
      <p:ext uri="{BB962C8B-B14F-4D97-AF65-F5344CB8AC3E}">
        <p14:creationId xmlns:p14="http://schemas.microsoft.com/office/powerpoint/2010/main" val="20679764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493985-56D4-4AE8-B921-C9732159F417}"/>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Insights</a:t>
            </a:r>
            <a:br>
              <a:rPr lang="en-US" dirty="0">
                <a:solidFill>
                  <a:schemeClr val="accent1"/>
                </a:solidFill>
              </a:rPr>
            </a:br>
            <a:r>
              <a:rPr lang="en-US" dirty="0">
                <a:solidFill>
                  <a:schemeClr val="accent1"/>
                </a:solidFill>
              </a:rPr>
              <a:t>2011</a:t>
            </a:r>
          </a:p>
        </p:txBody>
      </p:sp>
      <p:cxnSp>
        <p:nvCxnSpPr>
          <p:cNvPr id="19"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F3BE2B8-8018-40A3-9DEF-CE1CCDE948F3}"/>
              </a:ext>
            </a:extLst>
          </p:cNvPr>
          <p:cNvSpPr>
            <a:spLocks noGrp="1"/>
          </p:cNvSpPr>
          <p:nvPr>
            <p:ph idx="1"/>
          </p:nvPr>
        </p:nvSpPr>
        <p:spPr>
          <a:xfrm>
            <a:off x="4976031" y="963877"/>
            <a:ext cx="6377769" cy="4930246"/>
          </a:xfrm>
        </p:spPr>
        <p:txBody>
          <a:bodyPr anchor="ctr">
            <a:normAutofit/>
          </a:bodyPr>
          <a:lstStyle/>
          <a:p>
            <a:r>
              <a:rPr lang="en-US" sz="2400" dirty="0"/>
              <a:t>Kept selling bikes only. </a:t>
            </a:r>
          </a:p>
          <a:p>
            <a:r>
              <a:rPr lang="en-US" sz="2400" dirty="0"/>
              <a:t>Still no sales in South East and a few states in mid west. </a:t>
            </a:r>
          </a:p>
          <a:p>
            <a:r>
              <a:rPr lang="en-US" sz="2400" dirty="0"/>
              <a:t>Overall, sales of 271.41 million USD</a:t>
            </a:r>
          </a:p>
          <a:p>
            <a:endParaRPr lang="en-US" sz="2400" dirty="0"/>
          </a:p>
          <a:p>
            <a:endParaRPr lang="en-US" sz="2400" dirty="0"/>
          </a:p>
        </p:txBody>
      </p:sp>
    </p:spTree>
    <p:extLst>
      <p:ext uri="{BB962C8B-B14F-4D97-AF65-F5344CB8AC3E}">
        <p14:creationId xmlns:p14="http://schemas.microsoft.com/office/powerpoint/2010/main" val="19866556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493985-56D4-4AE8-B921-C9732159F417}"/>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Insights</a:t>
            </a:r>
            <a:br>
              <a:rPr lang="en-US" dirty="0">
                <a:solidFill>
                  <a:schemeClr val="accent1"/>
                </a:solidFill>
              </a:rPr>
            </a:br>
            <a:r>
              <a:rPr lang="en-US" dirty="0">
                <a:solidFill>
                  <a:schemeClr val="accent1"/>
                </a:solidFill>
              </a:rPr>
              <a:t>2012</a:t>
            </a:r>
          </a:p>
        </p:txBody>
      </p:sp>
      <p:cxnSp>
        <p:nvCxnSpPr>
          <p:cNvPr id="19"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F3BE2B8-8018-40A3-9DEF-CE1CCDE948F3}"/>
              </a:ext>
            </a:extLst>
          </p:cNvPr>
          <p:cNvSpPr>
            <a:spLocks noGrp="1"/>
          </p:cNvSpPr>
          <p:nvPr>
            <p:ph idx="1"/>
          </p:nvPr>
        </p:nvSpPr>
        <p:spPr>
          <a:xfrm>
            <a:off x="4976031" y="963877"/>
            <a:ext cx="6377769" cy="4930246"/>
          </a:xfrm>
        </p:spPr>
        <p:txBody>
          <a:bodyPr anchor="ctr">
            <a:normAutofit/>
          </a:bodyPr>
          <a:lstStyle/>
          <a:p>
            <a:r>
              <a:rPr lang="en-US" sz="2400" dirty="0"/>
              <a:t>Added new products of categories accessories and clothing </a:t>
            </a:r>
          </a:p>
          <a:p>
            <a:r>
              <a:rPr lang="en-US" sz="2400" dirty="0"/>
              <a:t>Also expanded to south east and north east sides of USA</a:t>
            </a:r>
          </a:p>
          <a:p>
            <a:r>
              <a:rPr lang="en-US" sz="2400" dirty="0"/>
              <a:t>Overall, sales of 154.72 million USD dropped from 271.41 million.</a:t>
            </a:r>
          </a:p>
        </p:txBody>
      </p:sp>
    </p:spTree>
    <p:extLst>
      <p:ext uri="{BB962C8B-B14F-4D97-AF65-F5344CB8AC3E}">
        <p14:creationId xmlns:p14="http://schemas.microsoft.com/office/powerpoint/2010/main" val="42532760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493985-56D4-4AE8-B921-C9732159F417}"/>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Insights</a:t>
            </a:r>
            <a:br>
              <a:rPr lang="en-US" dirty="0">
                <a:solidFill>
                  <a:schemeClr val="accent1"/>
                </a:solidFill>
              </a:rPr>
            </a:br>
            <a:r>
              <a:rPr lang="en-US" dirty="0">
                <a:solidFill>
                  <a:schemeClr val="accent1"/>
                </a:solidFill>
              </a:rPr>
              <a:t>2013</a:t>
            </a:r>
          </a:p>
        </p:txBody>
      </p:sp>
      <p:cxnSp>
        <p:nvCxnSpPr>
          <p:cNvPr id="19"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F3BE2B8-8018-40A3-9DEF-CE1CCDE948F3}"/>
              </a:ext>
            </a:extLst>
          </p:cNvPr>
          <p:cNvSpPr>
            <a:spLocks noGrp="1"/>
          </p:cNvSpPr>
          <p:nvPr>
            <p:ph idx="1"/>
          </p:nvPr>
        </p:nvSpPr>
        <p:spPr>
          <a:xfrm>
            <a:off x="4976031" y="963877"/>
            <a:ext cx="6377769" cy="4930246"/>
          </a:xfrm>
        </p:spPr>
        <p:txBody>
          <a:bodyPr anchor="ctr">
            <a:normAutofit/>
          </a:bodyPr>
          <a:lstStyle/>
          <a:p>
            <a:r>
              <a:rPr lang="en-US" sz="2400" dirty="0"/>
              <a:t>All 3 categories kept selling with the spike in mountain bikes.</a:t>
            </a:r>
          </a:p>
          <a:p>
            <a:r>
              <a:rPr lang="en-US" sz="2400" dirty="0"/>
              <a:t>Sales from accessories and cloths also has raised to approx.. 9 and 6 million USD. </a:t>
            </a:r>
          </a:p>
          <a:p>
            <a:r>
              <a:rPr lang="en-US" sz="2400" dirty="0"/>
              <a:t>No further expansion to other areas. </a:t>
            </a:r>
          </a:p>
          <a:p>
            <a:r>
              <a:rPr lang="en-US" sz="2400" dirty="0"/>
              <a:t>Overall, sales of 600.72 million USD</a:t>
            </a:r>
          </a:p>
        </p:txBody>
      </p:sp>
    </p:spTree>
    <p:extLst>
      <p:ext uri="{BB962C8B-B14F-4D97-AF65-F5344CB8AC3E}">
        <p14:creationId xmlns:p14="http://schemas.microsoft.com/office/powerpoint/2010/main" val="30158857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493985-56D4-4AE8-B921-C9732159F417}"/>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Insights</a:t>
            </a:r>
            <a:br>
              <a:rPr lang="en-US" dirty="0">
                <a:solidFill>
                  <a:schemeClr val="accent1"/>
                </a:solidFill>
              </a:rPr>
            </a:br>
            <a:r>
              <a:rPr lang="en-US" dirty="0">
                <a:solidFill>
                  <a:schemeClr val="accent1"/>
                </a:solidFill>
              </a:rPr>
              <a:t>2014</a:t>
            </a:r>
          </a:p>
        </p:txBody>
      </p:sp>
      <p:cxnSp>
        <p:nvCxnSpPr>
          <p:cNvPr id="19"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F3BE2B8-8018-40A3-9DEF-CE1CCDE948F3}"/>
              </a:ext>
            </a:extLst>
          </p:cNvPr>
          <p:cNvSpPr>
            <a:spLocks noGrp="1"/>
          </p:cNvSpPr>
          <p:nvPr>
            <p:ph idx="1"/>
          </p:nvPr>
        </p:nvSpPr>
        <p:spPr>
          <a:xfrm>
            <a:off x="4976031" y="963877"/>
            <a:ext cx="6377769" cy="4930246"/>
          </a:xfrm>
        </p:spPr>
        <p:txBody>
          <a:bodyPr anchor="ctr">
            <a:normAutofit/>
          </a:bodyPr>
          <a:lstStyle/>
          <a:p>
            <a:r>
              <a:rPr lang="en-US" sz="2400" dirty="0"/>
              <a:t>Just the January of 2014 has passed.</a:t>
            </a:r>
          </a:p>
          <a:p>
            <a:r>
              <a:rPr lang="en-US" sz="2400" dirty="0"/>
              <a:t>So far no sales for bikes. That because of cold weather.</a:t>
            </a:r>
          </a:p>
        </p:txBody>
      </p:sp>
    </p:spTree>
    <p:extLst>
      <p:ext uri="{BB962C8B-B14F-4D97-AF65-F5344CB8AC3E}">
        <p14:creationId xmlns:p14="http://schemas.microsoft.com/office/powerpoint/2010/main" val="25249011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493985-56D4-4AE8-B921-C9732159F417}"/>
              </a:ext>
            </a:extLst>
          </p:cNvPr>
          <p:cNvSpPr>
            <a:spLocks noGrp="1"/>
          </p:cNvSpPr>
          <p:nvPr>
            <p:ph type="title"/>
          </p:nvPr>
        </p:nvSpPr>
        <p:spPr>
          <a:xfrm>
            <a:off x="795342" y="637953"/>
            <a:ext cx="8272458" cy="3189507"/>
          </a:xfrm>
        </p:spPr>
        <p:txBody>
          <a:bodyPr vert="horz" lIns="91440" tIns="45720" rIns="91440" bIns="45720" rtlCol="0" anchor="b">
            <a:normAutofit/>
          </a:bodyPr>
          <a:lstStyle/>
          <a:p>
            <a:r>
              <a:rPr lang="en-US" sz="8000" kern="1200">
                <a:solidFill>
                  <a:srgbClr val="FFFFFF"/>
                </a:solidFill>
                <a:latin typeface="+mj-lt"/>
                <a:ea typeface="+mj-ea"/>
                <a:cs typeface="+mj-cs"/>
              </a:rPr>
              <a:t>Conclusion</a:t>
            </a:r>
          </a:p>
        </p:txBody>
      </p:sp>
      <p:sp>
        <p:nvSpPr>
          <p:cNvPr id="5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875535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493985-56D4-4AE8-B921-C9732159F417}"/>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Conclusion</a:t>
            </a:r>
          </a:p>
        </p:txBody>
      </p:sp>
      <p:cxnSp>
        <p:nvCxnSpPr>
          <p:cNvPr id="19"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F3BE2B8-8018-40A3-9DEF-CE1CCDE948F3}"/>
              </a:ext>
            </a:extLst>
          </p:cNvPr>
          <p:cNvSpPr>
            <a:spLocks noGrp="1"/>
          </p:cNvSpPr>
          <p:nvPr>
            <p:ph idx="1"/>
          </p:nvPr>
        </p:nvSpPr>
        <p:spPr>
          <a:xfrm>
            <a:off x="4976031" y="963877"/>
            <a:ext cx="6377769" cy="4930246"/>
          </a:xfrm>
        </p:spPr>
        <p:txBody>
          <a:bodyPr anchor="ctr">
            <a:normAutofit lnSpcReduction="10000"/>
          </a:bodyPr>
          <a:lstStyle/>
          <a:p>
            <a:r>
              <a:rPr lang="en-US" sz="2400" dirty="0"/>
              <a:t>We need to conduct research on the central sates of USA where we have no sales. It could be weather or local popular brand or maybe people don’t do cycling that much. </a:t>
            </a:r>
          </a:p>
          <a:p>
            <a:r>
              <a:rPr lang="en-US" sz="2400" dirty="0"/>
              <a:t>Need marketing and awareness campaigns in such area to increase sales. </a:t>
            </a:r>
          </a:p>
          <a:p>
            <a:r>
              <a:rPr lang="en-US" sz="2400" dirty="0"/>
              <a:t>Expending to other regions drops the overall sales. May need to look at marketing budget sate wise. Or focus more on hot sates where more sales are made. </a:t>
            </a:r>
          </a:p>
          <a:p>
            <a:r>
              <a:rPr lang="en-US" sz="2400" dirty="0"/>
              <a:t>Mountain bikes has given more profit than road bikes. However, road bikes has more sales. We might need to look for adding other products related to road bikes. Which could sell along with road bikes. </a:t>
            </a:r>
          </a:p>
        </p:txBody>
      </p:sp>
    </p:spTree>
    <p:extLst>
      <p:ext uri="{BB962C8B-B14F-4D97-AF65-F5344CB8AC3E}">
        <p14:creationId xmlns:p14="http://schemas.microsoft.com/office/powerpoint/2010/main" val="10764495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5C03EE-C206-4ECF-B659-032FD3B697D7}"/>
              </a:ext>
            </a:extLst>
          </p:cNvPr>
          <p:cNvSpPr>
            <a:spLocks noGrp="1"/>
          </p:cNvSpPr>
          <p:nvPr>
            <p:ph type="title"/>
          </p:nvPr>
        </p:nvSpPr>
        <p:spPr>
          <a:xfrm>
            <a:off x="795342" y="637953"/>
            <a:ext cx="8272458" cy="3189507"/>
          </a:xfrm>
        </p:spPr>
        <p:txBody>
          <a:bodyPr vert="horz" lIns="91440" tIns="45720" rIns="91440" bIns="45720" rtlCol="0" anchor="b">
            <a:normAutofit/>
          </a:bodyPr>
          <a:lstStyle/>
          <a:p>
            <a:r>
              <a:rPr lang="en-US" sz="8000" kern="1200" dirty="0">
                <a:solidFill>
                  <a:srgbClr val="FFFFFF"/>
                </a:solidFill>
                <a:latin typeface="+mj-lt"/>
                <a:ea typeface="+mj-ea"/>
                <a:cs typeface="+mj-cs"/>
              </a:rPr>
              <a:t>Thank you</a:t>
            </a:r>
            <a:br>
              <a:rPr lang="en-US" sz="8000" kern="1200" dirty="0">
                <a:solidFill>
                  <a:srgbClr val="FFFFFF"/>
                </a:solidFill>
                <a:latin typeface="+mj-lt"/>
                <a:ea typeface="+mj-ea"/>
                <a:cs typeface="+mj-cs"/>
              </a:rPr>
            </a:br>
            <a:r>
              <a:rPr lang="en-US" sz="2800" kern="1200" dirty="0">
                <a:solidFill>
                  <a:srgbClr val="FFFFFF"/>
                </a:solidFill>
                <a:latin typeface="+mj-lt"/>
                <a:ea typeface="+mj-ea"/>
                <a:cs typeface="+mj-cs"/>
              </a:rPr>
              <a:t>Any Question?</a:t>
            </a:r>
            <a:endParaRPr lang="en-US" sz="8000" kern="1200" dirty="0">
              <a:solidFill>
                <a:srgbClr val="FFFFFF"/>
              </a:solidFill>
              <a:latin typeface="+mj-lt"/>
              <a:ea typeface="+mj-ea"/>
              <a:cs typeface="+mj-cs"/>
            </a:endParaRPr>
          </a:p>
        </p:txBody>
      </p:sp>
      <p:sp>
        <p:nvSpPr>
          <p:cNvPr id="11"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015791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76"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Rectangle 79">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10E0593E-C87E-4C61-A2FC-A2412B55AE9A}"/>
              </a:ext>
            </a:extLst>
          </p:cNvPr>
          <p:cNvSpPr>
            <a:spLocks noGrp="1"/>
          </p:cNvSpPr>
          <p:nvPr>
            <p:ph type="title"/>
          </p:nvPr>
        </p:nvSpPr>
        <p:spPr>
          <a:xfrm>
            <a:off x="1047280" y="759805"/>
            <a:ext cx="10306520" cy="1325563"/>
          </a:xfrm>
        </p:spPr>
        <p:txBody>
          <a:bodyPr vert="horz" lIns="91440" tIns="45720" rIns="91440" bIns="45720" rtlCol="0" anchor="ctr">
            <a:normAutofit/>
          </a:bodyPr>
          <a:lstStyle/>
          <a:p>
            <a:r>
              <a:rPr lang="en-US" sz="4000">
                <a:solidFill>
                  <a:srgbClr val="FFFFFF"/>
                </a:solidFill>
              </a:rPr>
              <a:t>Advanture Work Cycles</a:t>
            </a:r>
          </a:p>
        </p:txBody>
      </p:sp>
      <p:sp>
        <p:nvSpPr>
          <p:cNvPr id="12" name="TextBox 11">
            <a:extLst>
              <a:ext uri="{FF2B5EF4-FFF2-40B4-BE49-F238E27FC236}">
                <a16:creationId xmlns:a16="http://schemas.microsoft.com/office/drawing/2014/main" id="{FAA853D9-AA84-471D-94D5-6296AFED2BD9}"/>
              </a:ext>
            </a:extLst>
          </p:cNvPr>
          <p:cNvSpPr txBox="1"/>
          <p:nvPr/>
        </p:nvSpPr>
        <p:spPr>
          <a:xfrm>
            <a:off x="1424904" y="2494450"/>
            <a:ext cx="4053545" cy="3563159"/>
          </a:xfrm>
          <a:prstGeom prst="rect">
            <a:avLst/>
          </a:prstGeom>
        </p:spPr>
        <p:txBody>
          <a:bodyPr vert="horz" lIns="91440" tIns="45720" rIns="91440" bIns="45720" rtlCol="0">
            <a:normAutofit/>
          </a:bodyPr>
          <a:lstStyle/>
          <a:p>
            <a:pPr marR="0">
              <a:lnSpc>
                <a:spcPct val="90000"/>
              </a:lnSpc>
              <a:spcBef>
                <a:spcPts val="0"/>
              </a:spcBef>
              <a:spcAft>
                <a:spcPts val="800"/>
              </a:spcAft>
            </a:pPr>
            <a:r>
              <a:rPr lang="en-US" sz="2400" dirty="0">
                <a:effectLst/>
              </a:rPr>
              <a:t>The company manufactures and sells metal and composite bicycles to North American, European and Asian commercial markets. While its base operation is in Bothell, Washington with 290 employees, several regional sales teams are located throughout their market base.</a:t>
            </a:r>
          </a:p>
        </p:txBody>
      </p:sp>
      <p:pic>
        <p:nvPicPr>
          <p:cNvPr id="1028" name="Picture 4" descr="Sample Data — An Intro to Adventure Works – Jeff Pries">
            <a:extLst>
              <a:ext uri="{FF2B5EF4-FFF2-40B4-BE49-F238E27FC236}">
                <a16:creationId xmlns:a16="http://schemas.microsoft.com/office/drawing/2014/main" id="{2CB8B8F1-7D57-43D3-A4E5-26A3D5F05078}"/>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00" t="-8214" r="-408" b="-3207"/>
          <a:stretch/>
        </p:blipFill>
        <p:spPr bwMode="auto">
          <a:xfrm>
            <a:off x="6075892" y="3144355"/>
            <a:ext cx="5875317" cy="2263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53780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A1865C-4247-434B-9DA6-6705FE4740B9}"/>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Tools</a:t>
            </a:r>
          </a:p>
        </p:txBody>
      </p:sp>
      <p:cxnSp>
        <p:nvCxnSpPr>
          <p:cNvPr id="30" name="Straight Connector 2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88453ED6-A706-4E07-81A8-C281FC3AC4E2}"/>
              </a:ext>
            </a:extLst>
          </p:cNvPr>
          <p:cNvSpPr>
            <a:spLocks noGrp="1"/>
          </p:cNvSpPr>
          <p:nvPr>
            <p:ph idx="1"/>
          </p:nvPr>
        </p:nvSpPr>
        <p:spPr>
          <a:xfrm>
            <a:off x="4976031" y="963877"/>
            <a:ext cx="6377769" cy="4930246"/>
          </a:xfrm>
        </p:spPr>
        <p:txBody>
          <a:bodyPr anchor="ctr">
            <a:normAutofit/>
          </a:bodyPr>
          <a:lstStyle/>
          <a:p>
            <a:pPr marL="342900" marR="0" lvl="0" indent="-342900">
              <a:spcBef>
                <a:spcPts val="0"/>
              </a:spcBef>
              <a:spcAft>
                <a:spcPts val="0"/>
              </a:spcAft>
              <a:buFont typeface="Symbol" panose="05050102010706020507" pitchFamily="18" charset="2"/>
              <a:buChar char=""/>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SQL Server</a:t>
            </a:r>
          </a:p>
          <a:p>
            <a:pPr marL="342900" marR="0" lvl="0" indent="-342900">
              <a:spcBef>
                <a:spcPts val="0"/>
              </a:spcBef>
              <a:spcAft>
                <a:spcPts val="0"/>
              </a:spcAft>
              <a:buFont typeface="Symbol" panose="05050102010706020507" pitchFamily="18" charset="2"/>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Tableau </a:t>
            </a:r>
          </a:p>
          <a:p>
            <a:pPr marL="342900" marR="0" lvl="0" indent="-342900">
              <a:spcBef>
                <a:spcPts val="0"/>
              </a:spcBef>
              <a:spcAft>
                <a:spcPts val="0"/>
              </a:spcAft>
              <a:buFont typeface="Symbol" panose="05050102010706020507" pitchFamily="18" charset="2"/>
              <a:buChar char=""/>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400" dirty="0"/>
          </a:p>
        </p:txBody>
      </p:sp>
    </p:spTree>
    <p:extLst>
      <p:ext uri="{BB962C8B-B14F-4D97-AF65-F5344CB8AC3E}">
        <p14:creationId xmlns:p14="http://schemas.microsoft.com/office/powerpoint/2010/main" val="24235131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A1865C-4247-434B-9DA6-6705FE4740B9}"/>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OLTP –Transactional Database</a:t>
            </a:r>
          </a:p>
        </p:txBody>
      </p:sp>
      <p:cxnSp>
        <p:nvCxnSpPr>
          <p:cNvPr id="30" name="Straight Connector 2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88453ED6-A706-4E07-81A8-C281FC3AC4E2}"/>
              </a:ext>
            </a:extLst>
          </p:cNvPr>
          <p:cNvSpPr>
            <a:spLocks noGrp="1"/>
          </p:cNvSpPr>
          <p:nvPr>
            <p:ph idx="1"/>
          </p:nvPr>
        </p:nvSpPr>
        <p:spPr>
          <a:xfrm>
            <a:off x="4976031" y="963877"/>
            <a:ext cx="6377769" cy="4930246"/>
          </a:xfrm>
        </p:spPr>
        <p:txBody>
          <a:bodyPr anchor="ctr">
            <a:normAutofit/>
          </a:bodyPr>
          <a:lstStyle/>
          <a:p>
            <a:pPr marL="342900" marR="0" lvl="0" indent="-342900">
              <a:spcBef>
                <a:spcPts val="0"/>
              </a:spcBef>
              <a:spcAft>
                <a:spcPts val="0"/>
              </a:spcAft>
              <a:buFont typeface="Symbol" panose="05050102010706020507" pitchFamily="18" charset="2"/>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Sales</a:t>
            </a:r>
          </a:p>
          <a:p>
            <a:pPr marL="342900" marR="0" lvl="0" indent="-342900">
              <a:spcBef>
                <a:spcPts val="0"/>
              </a:spcBef>
              <a:spcAft>
                <a:spcPts val="0"/>
              </a:spcAft>
              <a:buFont typeface="Symbol" panose="05050102010706020507" pitchFamily="18" charset="2"/>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Person</a:t>
            </a:r>
          </a:p>
          <a:p>
            <a:pPr marL="342900" marR="0" lvl="0" indent="-342900">
              <a:spcBef>
                <a:spcPts val="0"/>
              </a:spcBef>
              <a:spcAft>
                <a:spcPts val="0"/>
              </a:spcAft>
              <a:buFont typeface="Symbol" panose="05050102010706020507" pitchFamily="18" charset="2"/>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Production </a:t>
            </a:r>
          </a:p>
          <a:p>
            <a:pPr marL="342900" marR="0" lvl="0" indent="-342900">
              <a:spcBef>
                <a:spcPts val="0"/>
              </a:spcBef>
              <a:spcAft>
                <a:spcPts val="0"/>
              </a:spcAft>
              <a:buFont typeface="Symbol" panose="05050102010706020507" pitchFamily="18" charset="2"/>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Purchasing </a:t>
            </a:r>
          </a:p>
          <a:p>
            <a:pPr marL="342900" marR="0" lvl="0" indent="-342900">
              <a:spcBef>
                <a:spcPts val="0"/>
              </a:spcBef>
              <a:spcAft>
                <a:spcPts val="800"/>
              </a:spcAft>
              <a:buFont typeface="Symbol" panose="05050102010706020507" pitchFamily="18" charset="2"/>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Human Resource</a:t>
            </a:r>
          </a:p>
          <a:p>
            <a:endParaRPr lang="en-US" sz="2400" dirty="0"/>
          </a:p>
        </p:txBody>
      </p:sp>
    </p:spTree>
    <p:extLst>
      <p:ext uri="{BB962C8B-B14F-4D97-AF65-F5344CB8AC3E}">
        <p14:creationId xmlns:p14="http://schemas.microsoft.com/office/powerpoint/2010/main" val="19050855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493985-56D4-4AE8-B921-C9732159F417}"/>
              </a:ext>
            </a:extLst>
          </p:cNvPr>
          <p:cNvSpPr>
            <a:spLocks noGrp="1"/>
          </p:cNvSpPr>
          <p:nvPr>
            <p:ph type="title"/>
          </p:nvPr>
        </p:nvSpPr>
        <p:spPr>
          <a:xfrm>
            <a:off x="795342" y="637953"/>
            <a:ext cx="8272458" cy="3189507"/>
          </a:xfrm>
        </p:spPr>
        <p:txBody>
          <a:bodyPr vert="horz" lIns="91440" tIns="45720" rIns="91440" bIns="45720" rtlCol="0" anchor="b">
            <a:normAutofit/>
          </a:bodyPr>
          <a:lstStyle/>
          <a:p>
            <a:r>
              <a:rPr lang="en-US" sz="8000" kern="1200" dirty="0">
                <a:solidFill>
                  <a:srgbClr val="FFFFFF"/>
                </a:solidFill>
                <a:latin typeface="+mj-lt"/>
                <a:ea typeface="+mj-ea"/>
                <a:cs typeface="+mj-cs"/>
              </a:rPr>
              <a:t>Data Source</a:t>
            </a:r>
          </a:p>
        </p:txBody>
      </p:sp>
      <p:sp>
        <p:nvSpPr>
          <p:cNvPr id="5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8925873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E020D2-33FA-4232-A5FB-DDBC723756E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919" y="0"/>
            <a:ext cx="12263919" cy="6858000"/>
          </a:xfrm>
          <a:prstGeom prst="rect">
            <a:avLst/>
          </a:prstGeom>
          <a:noFill/>
          <a:ln>
            <a:noFill/>
          </a:ln>
        </p:spPr>
      </p:pic>
    </p:spTree>
    <p:extLst>
      <p:ext uri="{BB962C8B-B14F-4D97-AF65-F5344CB8AC3E}">
        <p14:creationId xmlns:p14="http://schemas.microsoft.com/office/powerpoint/2010/main" val="12646562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27">
            <a:extLst>
              <a:ext uri="{FF2B5EF4-FFF2-40B4-BE49-F238E27FC236}">
                <a16:creationId xmlns:a16="http://schemas.microsoft.com/office/drawing/2014/main" id="{0786EB66-C867-4091-BE41-0977C3162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29">
            <a:extLst>
              <a:ext uri="{FF2B5EF4-FFF2-40B4-BE49-F238E27FC236}">
                <a16:creationId xmlns:a16="http://schemas.microsoft.com/office/drawing/2014/main" id="{49AC298A-B9B9-4BAB-BCF5-45A44E5BA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526280"/>
            <a:ext cx="9975273" cy="2331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31">
            <a:extLst>
              <a:ext uri="{FF2B5EF4-FFF2-40B4-BE49-F238E27FC236}">
                <a16:creationId xmlns:a16="http://schemas.microsoft.com/office/drawing/2014/main" id="{81BF8F48-5FE7-4A46-8BEB-AF2AE44CD2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2051" y="524740"/>
            <a:ext cx="11247895" cy="57651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A1865C-4247-434B-9DA6-6705FE4740B9}"/>
              </a:ext>
            </a:extLst>
          </p:cNvPr>
          <p:cNvSpPr>
            <a:spLocks noGrp="1"/>
          </p:cNvSpPr>
          <p:nvPr>
            <p:ph type="title"/>
          </p:nvPr>
        </p:nvSpPr>
        <p:spPr>
          <a:xfrm>
            <a:off x="1524000" y="1005840"/>
            <a:ext cx="9031769" cy="2936382"/>
          </a:xfrm>
        </p:spPr>
        <p:txBody>
          <a:bodyPr vert="horz" lIns="91440" tIns="45720" rIns="91440" bIns="45720" rtlCol="0" anchor="b">
            <a:normAutofit/>
          </a:bodyPr>
          <a:lstStyle/>
          <a:p>
            <a:pPr algn="ctr"/>
            <a:r>
              <a:rPr lang="en-US" sz="6600" kern="1200">
                <a:solidFill>
                  <a:schemeClr val="tx1"/>
                </a:solidFill>
                <a:latin typeface="+mj-lt"/>
                <a:ea typeface="+mj-ea"/>
                <a:cs typeface="+mj-cs"/>
              </a:rPr>
              <a:t>Datawarehouse schema</a:t>
            </a:r>
          </a:p>
        </p:txBody>
      </p:sp>
      <p:grpSp>
        <p:nvGrpSpPr>
          <p:cNvPr id="76" name="Group 33">
            <a:extLst>
              <a:ext uri="{FF2B5EF4-FFF2-40B4-BE49-F238E27FC236}">
                <a16:creationId xmlns:a16="http://schemas.microsoft.com/office/drawing/2014/main" id="{117AB195-E690-4959-B435-3BC469C2CA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73418" y="44817"/>
            <a:ext cx="233303" cy="772404"/>
            <a:chOff x="11873418" y="44817"/>
            <a:chExt cx="233303" cy="772404"/>
          </a:xfrm>
        </p:grpSpPr>
        <p:sp>
          <p:nvSpPr>
            <p:cNvPr id="35" name="Rectangle 64">
              <a:extLst>
                <a:ext uri="{FF2B5EF4-FFF2-40B4-BE49-F238E27FC236}">
                  <a16:creationId xmlns:a16="http://schemas.microsoft.com/office/drawing/2014/main" id="{BBBA5550-3A7F-41FE-AEC2-85F9CA80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3605" y="461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66">
              <a:extLst>
                <a:ext uri="{FF2B5EF4-FFF2-40B4-BE49-F238E27FC236}">
                  <a16:creationId xmlns:a16="http://schemas.microsoft.com/office/drawing/2014/main" id="{20C75782-E825-4F5C-B9E2-269CD9E69B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115" y="46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3F6D5B3A-F638-4015-BF3D-202A166FD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C8B81319-436D-4F21-ABCC-A5838F9892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4">
              <a:extLst>
                <a:ext uri="{FF2B5EF4-FFF2-40B4-BE49-F238E27FC236}">
                  <a16:creationId xmlns:a16="http://schemas.microsoft.com/office/drawing/2014/main" id="{6C0516BC-CF7B-4D50-8C67-0665D3FD9A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6">
              <a:extLst>
                <a:ext uri="{FF2B5EF4-FFF2-40B4-BE49-F238E27FC236}">
                  <a16:creationId xmlns:a16="http://schemas.microsoft.com/office/drawing/2014/main" id="{C232F28B-582E-441D-A117-D9A1A40EBC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4">
              <a:extLst>
                <a:ext uri="{FF2B5EF4-FFF2-40B4-BE49-F238E27FC236}">
                  <a16:creationId xmlns:a16="http://schemas.microsoft.com/office/drawing/2014/main" id="{5E43823E-66CA-4740-95AE-DB53C2751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6">
              <a:extLst>
                <a:ext uri="{FF2B5EF4-FFF2-40B4-BE49-F238E27FC236}">
                  <a16:creationId xmlns:a16="http://schemas.microsoft.com/office/drawing/2014/main" id="{06C1A5BC-53FF-465A-8394-81554FCDA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4">
              <a:extLst>
                <a:ext uri="{FF2B5EF4-FFF2-40B4-BE49-F238E27FC236}">
                  <a16:creationId xmlns:a16="http://schemas.microsoft.com/office/drawing/2014/main" id="{86AAA0B5-FFC7-499B-9C1B-8DFFB4F291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6">
              <a:extLst>
                <a:ext uri="{FF2B5EF4-FFF2-40B4-BE49-F238E27FC236}">
                  <a16:creationId xmlns:a16="http://schemas.microsoft.com/office/drawing/2014/main" id="{A1B55CB2-2108-462D-B109-4D76D34A82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4">
              <a:extLst>
                <a:ext uri="{FF2B5EF4-FFF2-40B4-BE49-F238E27FC236}">
                  <a16:creationId xmlns:a16="http://schemas.microsoft.com/office/drawing/2014/main" id="{9E620EE3-25FA-4C0B-9F5D-470FF51B9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6">
              <a:extLst>
                <a:ext uri="{FF2B5EF4-FFF2-40B4-BE49-F238E27FC236}">
                  <a16:creationId xmlns:a16="http://schemas.microsoft.com/office/drawing/2014/main" id="{52A5BDF8-AD17-44D3-B1C9-E165158D9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9D9672DB-F953-4898-9C52-03A164FADE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864" y="3048506"/>
            <a:ext cx="630289" cy="765242"/>
            <a:chOff x="45711" y="3048506"/>
            <a:chExt cx="630289" cy="765242"/>
          </a:xfrm>
        </p:grpSpPr>
        <p:sp>
          <p:nvSpPr>
            <p:cNvPr id="49" name="Rectangle 2">
              <a:extLst>
                <a:ext uri="{FF2B5EF4-FFF2-40B4-BE49-F238E27FC236}">
                  <a16:creationId xmlns:a16="http://schemas.microsoft.com/office/drawing/2014/main" id="{BF03BEBE-5AB3-4234-9975-887E86FEDE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59">
              <a:extLst>
                <a:ext uri="{FF2B5EF4-FFF2-40B4-BE49-F238E27FC236}">
                  <a16:creationId xmlns:a16="http://schemas.microsoft.com/office/drawing/2014/main" id="{77545F09-233F-4039-B88E-8B7EE733B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2">
              <a:extLst>
                <a:ext uri="{FF2B5EF4-FFF2-40B4-BE49-F238E27FC236}">
                  <a16:creationId xmlns:a16="http://schemas.microsoft.com/office/drawing/2014/main" id="{B89D6423-0884-41BE-BAB8-0F8A9851D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4">
              <a:extLst>
                <a:ext uri="{FF2B5EF4-FFF2-40B4-BE49-F238E27FC236}">
                  <a16:creationId xmlns:a16="http://schemas.microsoft.com/office/drawing/2014/main" id="{2316554F-5550-4E94-BF70-9B1092E2A8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66">
              <a:extLst>
                <a:ext uri="{FF2B5EF4-FFF2-40B4-BE49-F238E27FC236}">
                  <a16:creationId xmlns:a16="http://schemas.microsoft.com/office/drawing/2014/main" id="{B3B986A6-E7CE-46D5-B7C2-E469056C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2">
              <a:extLst>
                <a:ext uri="{FF2B5EF4-FFF2-40B4-BE49-F238E27FC236}">
                  <a16:creationId xmlns:a16="http://schemas.microsoft.com/office/drawing/2014/main" id="{513E22E1-E1BD-471B-9959-02D382CDB4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9">
              <a:extLst>
                <a:ext uri="{FF2B5EF4-FFF2-40B4-BE49-F238E27FC236}">
                  <a16:creationId xmlns:a16="http://schemas.microsoft.com/office/drawing/2014/main" id="{81396781-D57E-417F-9D99-C69663C283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62">
              <a:extLst>
                <a:ext uri="{FF2B5EF4-FFF2-40B4-BE49-F238E27FC236}">
                  <a16:creationId xmlns:a16="http://schemas.microsoft.com/office/drawing/2014/main" id="{B3DCA897-9502-460C-B0A6-67548D09B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64">
              <a:extLst>
                <a:ext uri="{FF2B5EF4-FFF2-40B4-BE49-F238E27FC236}">
                  <a16:creationId xmlns:a16="http://schemas.microsoft.com/office/drawing/2014/main" id="{009AF730-DCD4-4428-A9E9-D26FAD1420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66">
              <a:extLst>
                <a:ext uri="{FF2B5EF4-FFF2-40B4-BE49-F238E27FC236}">
                  <a16:creationId xmlns:a16="http://schemas.microsoft.com/office/drawing/2014/main" id="{72AF0F75-11D1-432A-969B-1F454307F5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2">
              <a:extLst>
                <a:ext uri="{FF2B5EF4-FFF2-40B4-BE49-F238E27FC236}">
                  <a16:creationId xmlns:a16="http://schemas.microsoft.com/office/drawing/2014/main" id="{23397648-9CC0-48EE-86FE-B819830EA2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5C7C485C-93D0-46DC-AD54-B0AFDAEA7A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2">
              <a:extLst>
                <a:ext uri="{FF2B5EF4-FFF2-40B4-BE49-F238E27FC236}">
                  <a16:creationId xmlns:a16="http://schemas.microsoft.com/office/drawing/2014/main" id="{BB2C71AA-96A2-4945-BE1C-17FEF965F7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4">
              <a:extLst>
                <a:ext uri="{FF2B5EF4-FFF2-40B4-BE49-F238E27FC236}">
                  <a16:creationId xmlns:a16="http://schemas.microsoft.com/office/drawing/2014/main" id="{1914A3E6-8F60-4CB5-8142-47B57D38C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6">
              <a:extLst>
                <a:ext uri="{FF2B5EF4-FFF2-40B4-BE49-F238E27FC236}">
                  <a16:creationId xmlns:a16="http://schemas.microsoft.com/office/drawing/2014/main" id="{8E36D6EE-E260-44F2-8D0C-B86573A68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2">
              <a:extLst>
                <a:ext uri="{FF2B5EF4-FFF2-40B4-BE49-F238E27FC236}">
                  <a16:creationId xmlns:a16="http://schemas.microsoft.com/office/drawing/2014/main" id="{A1EDD0E7-0ACC-4782-BB65-179218A536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59">
              <a:extLst>
                <a:ext uri="{FF2B5EF4-FFF2-40B4-BE49-F238E27FC236}">
                  <a16:creationId xmlns:a16="http://schemas.microsoft.com/office/drawing/2014/main" id="{61301D83-35ED-45D9-808A-4BDADF2B22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2">
              <a:extLst>
                <a:ext uri="{FF2B5EF4-FFF2-40B4-BE49-F238E27FC236}">
                  <a16:creationId xmlns:a16="http://schemas.microsoft.com/office/drawing/2014/main" id="{8ED1BB52-7859-46C1-997C-F679C92369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4">
              <a:extLst>
                <a:ext uri="{FF2B5EF4-FFF2-40B4-BE49-F238E27FC236}">
                  <a16:creationId xmlns:a16="http://schemas.microsoft.com/office/drawing/2014/main" id="{7A5D5BB8-21AD-44D8-8793-CB4924B93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6">
              <a:extLst>
                <a:ext uri="{FF2B5EF4-FFF2-40B4-BE49-F238E27FC236}">
                  <a16:creationId xmlns:a16="http://schemas.microsoft.com/office/drawing/2014/main" id="{6B17B7F3-3D9C-4459-AF7F-6BCF13664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2">
              <a:extLst>
                <a:ext uri="{FF2B5EF4-FFF2-40B4-BE49-F238E27FC236}">
                  <a16:creationId xmlns:a16="http://schemas.microsoft.com/office/drawing/2014/main" id="{03AF9AAC-5EF8-43F6-A71F-CAACB54FF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59">
              <a:extLst>
                <a:ext uri="{FF2B5EF4-FFF2-40B4-BE49-F238E27FC236}">
                  <a16:creationId xmlns:a16="http://schemas.microsoft.com/office/drawing/2014/main" id="{F0D2C464-1C0A-4D91-9AAA-C053C895FD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62">
              <a:extLst>
                <a:ext uri="{FF2B5EF4-FFF2-40B4-BE49-F238E27FC236}">
                  <a16:creationId xmlns:a16="http://schemas.microsoft.com/office/drawing/2014/main" id="{4BEDADBB-1E6E-48F0-BBF3-EB9B978FB2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64">
              <a:extLst>
                <a:ext uri="{FF2B5EF4-FFF2-40B4-BE49-F238E27FC236}">
                  <a16:creationId xmlns:a16="http://schemas.microsoft.com/office/drawing/2014/main" id="{A768E058-61D9-41D6-AC45-94D984A89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66">
              <a:extLst>
                <a:ext uri="{FF2B5EF4-FFF2-40B4-BE49-F238E27FC236}">
                  <a16:creationId xmlns:a16="http://schemas.microsoft.com/office/drawing/2014/main" id="{99718B8A-0078-45EC-9F2C-1B6E96E1B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943588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B74C5144-BB39-4AC9-80B8-F5D74A313A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313"/>
          <a:stretch/>
        </p:blipFill>
        <p:spPr bwMode="auto">
          <a:xfrm>
            <a:off x="0" y="0"/>
            <a:ext cx="1210295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7738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TotalTime>
  <Words>612</Words>
  <Application>Microsoft Office PowerPoint</Application>
  <PresentationFormat>Widescreen</PresentationFormat>
  <Paragraphs>111</Paragraphs>
  <Slides>40</Slides>
  <Notes>3</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Calibri Light</vt:lpstr>
      <vt:lpstr>Symbol</vt:lpstr>
      <vt:lpstr>Office Theme</vt:lpstr>
      <vt:lpstr>Internet Sales Dashboard for Adventure Work Cycles</vt:lpstr>
      <vt:lpstr>Overview</vt:lpstr>
      <vt:lpstr>About Company</vt:lpstr>
      <vt:lpstr>Advanture Work Cycles</vt:lpstr>
      <vt:lpstr>OLTP –Transactional Database</vt:lpstr>
      <vt:lpstr>Data Source</vt:lpstr>
      <vt:lpstr>PowerPoint Presentation</vt:lpstr>
      <vt:lpstr>Datawarehouse schema</vt:lpstr>
      <vt:lpstr>PowerPoint Presentation</vt:lpstr>
      <vt:lpstr>SQL Server</vt:lpstr>
      <vt:lpstr>Business Questions</vt:lpstr>
      <vt:lpstr>Internet sales Business Questions</vt:lpstr>
      <vt:lpstr>PowerPoint Presentation</vt:lpstr>
      <vt:lpstr>Connection</vt:lpstr>
      <vt:lpstr>Fact Internet Sales</vt:lpstr>
      <vt:lpstr>Tableau Data Source Connection </vt:lpstr>
      <vt:lpstr>Dimensions and  Measures</vt:lpstr>
      <vt:lpstr>Dashboard Design</vt:lpstr>
      <vt:lpstr>Calculated Fields and Hierarchies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Insights</vt:lpstr>
      <vt:lpstr>Insights</vt:lpstr>
      <vt:lpstr>Insights 2010</vt:lpstr>
      <vt:lpstr>Insights 2011</vt:lpstr>
      <vt:lpstr>Insights 2012</vt:lpstr>
      <vt:lpstr>Insights 2013</vt:lpstr>
      <vt:lpstr>Insights 2014</vt:lpstr>
      <vt:lpstr>Conclusion</vt:lpstr>
      <vt:lpstr>Conclusion</vt:lpstr>
      <vt:lpstr>Thank you Any Question?</vt:lpstr>
      <vt:lpstr>Tools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Sales Dashboard for Adventure Work Cycles</dc:title>
  <dc:creator>Malik Hassan Qayyum</dc:creator>
  <cp:lastModifiedBy>Malik Hassan Qayyum</cp:lastModifiedBy>
  <cp:revision>9</cp:revision>
  <dcterms:created xsi:type="dcterms:W3CDTF">2020-11-17T18:19:05Z</dcterms:created>
  <dcterms:modified xsi:type="dcterms:W3CDTF">2020-11-17T19:08:16Z</dcterms:modified>
</cp:coreProperties>
</file>